
<file path=[Content_Types].xml><?xml version="1.0" encoding="utf-8"?>
<Types xmlns="http://schemas.openxmlformats.org/package/2006/content-types">
  <Default Extension="fntdata" ContentType="application/x-fontdata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312" r:id="rId4"/>
    <p:sldId id="319" r:id="rId5"/>
    <p:sldId id="306" r:id="rId6"/>
    <p:sldId id="284" r:id="rId7"/>
    <p:sldId id="267" r:id="rId8"/>
    <p:sldId id="315" r:id="rId9"/>
    <p:sldId id="316" r:id="rId10"/>
    <p:sldId id="271" r:id="rId11"/>
    <p:sldId id="317" r:id="rId12"/>
    <p:sldId id="318" r:id="rId13"/>
    <p:sldId id="293" r:id="rId14"/>
    <p:sldId id="286" r:id="rId15"/>
    <p:sldId id="320" r:id="rId16"/>
    <p:sldId id="321" r:id="rId17"/>
    <p:sldId id="263" r:id="rId18"/>
  </p:sldIdLst>
  <p:sldSz cx="12192000" cy="6858000"/>
  <p:notesSz cx="6858000" cy="9144000"/>
  <p:embeddedFontLst>
    <p:embeddedFont>
      <p:font typeface="YDIYGO330" panose="02030504000101010101" pitchFamily="18" charset="-127"/>
      <p:regular r:id="rId20"/>
    </p:embeddedFont>
    <p:embeddedFont>
      <p:font typeface="나눔고딕" panose="020D0604000000000000" pitchFamily="50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-윤고딕310" panose="02030504000101010101" pitchFamily="18" charset="-127"/>
      <p:regular r:id="rId24"/>
    </p:embeddedFont>
    <p:embeddedFont>
      <p:font typeface="-윤고딕320" panose="02030504000101010101" pitchFamily="18" charset="-127"/>
      <p:regular r:id="rId25"/>
    </p:embeddedFont>
    <p:embeddedFont>
      <p:font typeface="-윤고딕330" panose="02030504000101010101" pitchFamily="18" charset="-127"/>
      <p:regular r:id="rId26"/>
    </p:embeddedFont>
    <p:embeddedFont>
      <p:font typeface="-윤고딕340" panose="02030504000101010101" pitchFamily="18" charset="-127"/>
      <p:regular r:id="rId27"/>
    </p:embeddedFont>
    <p:embeddedFont>
      <p:font typeface="-윤고딕350" panose="02030504000101010101" pitchFamily="18" charset="-127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ynn9704@gmail.com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BBB2"/>
    <a:srgbClr val="90CCC5"/>
    <a:srgbClr val="BADFDB"/>
    <a:srgbClr val="9AA8CA"/>
    <a:srgbClr val="A04022"/>
    <a:srgbClr val="B6684C"/>
    <a:srgbClr val="CF957B"/>
    <a:srgbClr val="E7C1AA"/>
    <a:srgbClr val="F5E3D6"/>
    <a:srgbClr val="CD6C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48" autoAdjust="0"/>
    <p:restoredTop sz="93594" autoAdjust="0"/>
  </p:normalViewPr>
  <p:slideViewPr>
    <p:cSldViewPr snapToGrid="0" snapToObjects="1">
      <p:cViewPr varScale="1">
        <p:scale>
          <a:sx n="65" d="100"/>
          <a:sy n="65" d="100"/>
        </p:scale>
        <p:origin x="984" y="2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057-41BA-8D20-17BA3A3899DF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057-41BA-8D20-17BA3A3899DF}"/>
              </c:ext>
            </c:extLst>
          </c:dPt>
          <c:dPt>
            <c:idx val="2"/>
            <c:bubble3D val="0"/>
            <c:explosion val="1"/>
            <c:spPr>
              <a:solidFill>
                <a:srgbClr val="7B89AE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4-2057-41BA-8D20-17BA3A3899DF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8-2057-41BA-8D20-17BA3A3899DF}"/>
              </c:ext>
            </c:extLst>
          </c:dPt>
          <c:dPt>
            <c:idx val="4"/>
            <c:bubble3D val="0"/>
            <c:spPr>
              <a:solidFill>
                <a:srgbClr val="E8E8E8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7-2057-41BA-8D20-17BA3A3899DF}"/>
              </c:ext>
            </c:extLst>
          </c:dPt>
          <c:dPt>
            <c:idx val="5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6-2057-41BA-8D20-17BA3A3899DF}"/>
              </c:ext>
            </c:extLst>
          </c:dPt>
          <c:dLbls>
            <c:dLbl>
              <c:idx val="0"/>
              <c:layout>
                <c:manualLayout>
                  <c:x val="4.4152320639019669E-3"/>
                  <c:y val="-0.11375137710820711"/>
                </c:manualLayout>
              </c:layout>
              <c:tx>
                <c:rich>
                  <a:bodyPr/>
                  <a:lstStyle/>
                  <a:p>
                    <a:r>
                      <a:rPr lang="ko-KR" altLang="en-US" baseline="0" dirty="0"/>
                      <a:t>냉난방
</a:t>
                    </a:r>
                    <a:fld id="{3A92453C-C38D-4D6D-B116-FEE07C5EE2D7}" type="PERCENTAGE">
                      <a:rPr lang="en-US" altLang="ko-KR" baseline="0" dirty="0"/>
                      <a:pPr/>
                      <a:t>[백분율]</a:t>
                    </a:fld>
                    <a:endParaRPr lang="ko-KR" altLang="en-US" baseline="0" dirty="0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2057-41BA-8D20-17BA3A3899DF}"/>
                </c:ext>
              </c:extLst>
            </c:dLbl>
            <c:dLbl>
              <c:idx val="1"/>
              <c:layout>
                <c:manualLayout>
                  <c:x val="7.5058945086333428E-2"/>
                  <c:y val="-0.12572520627749206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057-41BA-8D20-17BA3A3899DF}"/>
                </c:ext>
              </c:extLst>
            </c:dLbl>
            <c:dLbl>
              <c:idx val="2"/>
              <c:layout>
                <c:manualLayout>
                  <c:x val="4.1385307782655242E-2"/>
                  <c:y val="-5.9865838481792093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000" b="0">
                      <a:latin typeface="-윤고딕340" panose="02030504000101010101" pitchFamily="18" charset="-127"/>
                      <a:ea typeface="-윤고딕340" panose="02030504000101010101" pitchFamily="18" charset="-127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3544792796288664"/>
                      <c:h val="0.2635971018453209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2057-41BA-8D20-17BA3A3899DF}"/>
                </c:ext>
              </c:extLst>
            </c:dLbl>
            <c:dLbl>
              <c:idx val="3"/>
              <c:layout>
                <c:manualLayout>
                  <c:x val="0"/>
                  <c:y val="5.9869145846424797E-3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057-41BA-8D20-17BA3A3899DF}"/>
                </c:ext>
              </c:extLst>
            </c:dLbl>
            <c:dLbl>
              <c:idx val="4"/>
              <c:layout>
                <c:manualLayout>
                  <c:x val="-1.7660928255607868E-2"/>
                  <c:y val="-5.9869145846424797E-3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057-41BA-8D20-17BA3A3899DF}"/>
                </c:ext>
              </c:extLst>
            </c:dLbl>
            <c:dLbl>
              <c:idx val="5"/>
              <c:layout>
                <c:manualLayout>
                  <c:x val="-3.5321856511215735E-2"/>
                  <c:y val="2.3570529860797164E-7"/>
                </c:manualLayout>
              </c:layout>
              <c:tx>
                <c:rich>
                  <a:bodyPr/>
                  <a:lstStyle/>
                  <a:p>
                    <a:r>
                      <a:rPr lang="ko-KR" altLang="en-US" baseline="0" dirty="0"/>
                      <a:t>건설기계</a:t>
                    </a:r>
                    <a:r>
                      <a:rPr lang="en-US" altLang="ko-KR" baseline="0" dirty="0"/>
                      <a:t>, </a:t>
                    </a:r>
                    <a:r>
                      <a:rPr lang="ko-KR" altLang="en-US" baseline="0" dirty="0"/>
                      <a:t>선박
</a:t>
                    </a:r>
                    <a:fld id="{48BBC346-0FDD-48A7-90F3-A6B9F1495832}" type="PERCENTAGE">
                      <a:rPr lang="en-US" altLang="ko-KR" baseline="0" dirty="0"/>
                      <a:pPr/>
                      <a:t>[백분율]</a:t>
                    </a:fld>
                    <a:endParaRPr lang="ko-KR" altLang="en-US" baseline="0" dirty="0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692435629740727"/>
                      <c:h val="0.2263053712994857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2057-41BA-8D20-17BA3A3899D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800" b="0">
                    <a:latin typeface="-윤고딕310" panose="02030504000101010101" pitchFamily="18" charset="-127"/>
                    <a:ea typeface="-윤고딕310" panose="02030504000101010101" pitchFamily="18" charset="-127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냉난방 등</c:v>
                </c:pt>
                <c:pt idx="1">
                  <c:v>비산먼지</c:v>
                </c:pt>
                <c:pt idx="2">
                  <c:v>경유차</c:v>
                </c:pt>
                <c:pt idx="3">
                  <c:v>발전소</c:v>
                </c:pt>
                <c:pt idx="4">
                  <c:v>사업장</c:v>
                </c:pt>
                <c:pt idx="5">
                  <c:v>건설기계, 선박 등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0.05</c:v>
                </c:pt>
                <c:pt idx="1">
                  <c:v>0.05</c:v>
                </c:pt>
                <c:pt idx="2">
                  <c:v>0.11</c:v>
                </c:pt>
                <c:pt idx="3">
                  <c:v>0.15</c:v>
                </c:pt>
                <c:pt idx="4">
                  <c:v>0.38</c:v>
                </c:pt>
                <c:pt idx="5">
                  <c:v>0.16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057-41BA-8D20-17BA3A3899DF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bg2">
          <a:lumMod val="50000"/>
        </a:schemeClr>
      </a:solidFill>
    </a:ln>
    <a:effectLst/>
  </c:spPr>
  <c:txPr>
    <a:bodyPr/>
    <a:lstStyle/>
    <a:p>
      <a:pPr>
        <a:defRPr>
          <a:latin typeface="나눔고딕" panose="020D0604000000000000" pitchFamily="50" charset="-127"/>
          <a:ea typeface="나눔고딕" panose="020D0604000000000000" pitchFamily="50" charset="-127"/>
        </a:defRPr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OECD</a:t>
            </a:r>
            <a:r>
              <a:rPr lang="en-US" altLang="ko-KR" sz="1200" baseline="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200" baseline="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주요국 미세먼지 농도</a:t>
            </a:r>
            <a:endParaRPr lang="en-US" altLang="ko-KR" sz="1200" baseline="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l">
              <a:defRPr/>
            </a:pPr>
            <a:r>
              <a:rPr lang="ko-KR" altLang="en-US" sz="1000" baseline="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출처</a:t>
            </a:r>
            <a:r>
              <a:rPr lang="en-US" altLang="ko-KR" sz="1000" baseline="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: OECD, 2017</a:t>
            </a:r>
            <a:endParaRPr lang="en-US" altLang="ko-KR" sz="10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c:rich>
      </c:tx>
      <c:layout>
        <c:manualLayout>
          <c:xMode val="edge"/>
          <c:yMode val="edge"/>
          <c:x val="9.4955132509918876E-3"/>
          <c:y val="2.77920889146767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0714597422102898"/>
          <c:y val="0.26249959660703071"/>
          <c:w val="0.85601788385461619"/>
          <c:h val="0.597697226063074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B4D5E7">
                <a:alpha val="75000"/>
              </a:srgb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EB834F">
                  <a:alpha val="74902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DEC-4874-9F05-1CA9B0C0FD6F}"/>
              </c:ext>
            </c:extLst>
          </c:dPt>
          <c:cat>
            <c:strRef>
              <c:f>Sheet1!$A$2:$A$9</c:f>
              <c:strCache>
                <c:ptCount val="6"/>
                <c:pt idx="0">
                  <c:v>한국</c:v>
                </c:pt>
                <c:pt idx="1">
                  <c:v>멕시코</c:v>
                </c:pt>
                <c:pt idx="2">
                  <c:v>독일</c:v>
                </c:pt>
                <c:pt idx="3">
                  <c:v>일본</c:v>
                </c:pt>
                <c:pt idx="4">
                  <c:v>영국</c:v>
                </c:pt>
                <c:pt idx="5">
                  <c:v>미국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6"/>
                <c:pt idx="0">
                  <c:v>25.14</c:v>
                </c:pt>
                <c:pt idx="1">
                  <c:v>21.24</c:v>
                </c:pt>
                <c:pt idx="2">
                  <c:v>12.09</c:v>
                </c:pt>
                <c:pt idx="3">
                  <c:v>11.86</c:v>
                </c:pt>
                <c:pt idx="4">
                  <c:v>10.44</c:v>
                </c:pt>
                <c:pt idx="5">
                  <c:v>7.32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EC-4874-9F05-1CA9B0C0FD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1"/>
        <c:overlap val="30"/>
        <c:axId val="84249551"/>
        <c:axId val="84247471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열1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Sheet1!$A$2:$A$9</c15:sqref>
                        </c15:formulaRef>
                      </c:ext>
                    </c:extLst>
                    <c:strCache>
                      <c:ptCount val="6"/>
                      <c:pt idx="0">
                        <c:v>한국</c:v>
                      </c:pt>
                      <c:pt idx="1">
                        <c:v>멕시코</c:v>
                      </c:pt>
                      <c:pt idx="2">
                        <c:v>독일</c:v>
                      </c:pt>
                      <c:pt idx="3">
                        <c:v>일본</c:v>
                      </c:pt>
                      <c:pt idx="4">
                        <c:v>영국</c:v>
                      </c:pt>
                      <c:pt idx="5">
                        <c:v>미국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Sheet1!$C$2:$C$10</c15:sqref>
                        </c15:formulaRef>
                      </c:ext>
                    </c:extLst>
                    <c:numCache>
                      <c:formatCode>General</c:formatCode>
                      <c:ptCount val="6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BDEC-4874-9F05-1CA9B0C0FD6F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열2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Sheet1!$A$2:$A$9</c15:sqref>
                        </c15:formulaRef>
                      </c:ext>
                    </c:extLst>
                    <c:strCache>
                      <c:ptCount val="6"/>
                      <c:pt idx="0">
                        <c:v>한국</c:v>
                      </c:pt>
                      <c:pt idx="1">
                        <c:v>멕시코</c:v>
                      </c:pt>
                      <c:pt idx="2">
                        <c:v>독일</c:v>
                      </c:pt>
                      <c:pt idx="3">
                        <c:v>일본</c:v>
                      </c:pt>
                      <c:pt idx="4">
                        <c:v>영국</c:v>
                      </c:pt>
                      <c:pt idx="5">
                        <c:v>미국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Sheet1!$D$2:$D$10</c15:sqref>
                        </c15:formulaRef>
                      </c:ext>
                    </c:extLst>
                    <c:numCache>
                      <c:formatCode>General</c:formatCode>
                      <c:ptCount val="6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BDEC-4874-9F05-1CA9B0C0FD6F}"/>
                  </c:ext>
                </c:extLst>
              </c15:ser>
            </c15:filteredBarSeries>
          </c:ext>
        </c:extLst>
      </c:barChart>
      <c:catAx>
        <c:axId val="842495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defRPr>
            </a:pPr>
            <a:endParaRPr lang="ko-KR"/>
          </a:p>
        </c:txPr>
        <c:crossAx val="84247471"/>
        <c:crosses val="autoZero"/>
        <c:auto val="1"/>
        <c:lblAlgn val="ctr"/>
        <c:lblOffset val="100"/>
        <c:noMultiLvlLbl val="0"/>
      </c:catAx>
      <c:valAx>
        <c:axId val="842474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4249551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kumimoji="1" lang="ko-KR" altLang="ko-KR" sz="1800" b="1" dirty="0">
                <a:effectLst/>
              </a:rPr>
              <a:t>창원시 전기차</a:t>
            </a:r>
            <a:r>
              <a:rPr kumimoji="1" lang="ko-KR" altLang="en-US" sz="1800" b="1" dirty="0">
                <a:effectLst/>
              </a:rPr>
              <a:t> 누적 보급 </a:t>
            </a:r>
            <a:r>
              <a:rPr kumimoji="1" lang="ko-KR" altLang="ko-KR" sz="1800" b="1" dirty="0">
                <a:effectLst/>
              </a:rPr>
              <a:t>현황</a:t>
            </a:r>
            <a:endParaRPr lang="ko-KR" altLang="ko-KR" b="1" dirty="0">
              <a:effectLst/>
            </a:endParaRPr>
          </a:p>
        </c:rich>
      </c:tx>
      <c:layout>
        <c:manualLayout>
          <c:xMode val="edge"/>
          <c:yMode val="edge"/>
          <c:x val="2.7547233768907633E-2"/>
          <c:y val="1.49625094148021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1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보급량</c:v>
                </c:pt>
              </c:strCache>
            </c:strRef>
          </c:tx>
          <c:spPr>
            <a:solidFill>
              <a:srgbClr val="A6C6D5"/>
            </a:solidFill>
            <a:ln w="19050" cap="rnd" cmpd="sng">
              <a:gradFill flip="none" rotWithShape="1">
                <a:gsLst>
                  <a:gs pos="0">
                    <a:schemeClr val="bg1"/>
                  </a:gs>
                  <a:gs pos="74000">
                    <a:schemeClr val="bg1">
                      <a:lumMod val="85000"/>
                    </a:schemeClr>
                  </a:gs>
                  <a:gs pos="83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6200000" scaled="1"/>
                <a:tileRect/>
              </a:gradFill>
              <a:round/>
            </a:ln>
            <a:effectLst/>
          </c:spPr>
          <c:dLbls>
            <c:delete val="1"/>
          </c:dLbls>
          <c:cat>
            <c:numRef>
              <c:f>Sheet1!$A$2:$A$9</c:f>
              <c:numCache>
                <c:formatCode>General</c:formatCode>
                <c:ptCount val="8"/>
                <c:pt idx="0">
                  <c:v>2018</c:v>
                </c:pt>
                <c:pt idx="1">
                  <c:v>2017</c:v>
                </c:pt>
                <c:pt idx="2">
                  <c:v>2016</c:v>
                </c:pt>
                <c:pt idx="3">
                  <c:v>2015</c:v>
                </c:pt>
                <c:pt idx="4">
                  <c:v>2014</c:v>
                </c:pt>
                <c:pt idx="5">
                  <c:v>2013</c:v>
                </c:pt>
                <c:pt idx="6">
                  <c:v>2012</c:v>
                </c:pt>
                <c:pt idx="7">
                  <c:v>2011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926</c:v>
                </c:pt>
                <c:pt idx="1">
                  <c:v>540</c:v>
                </c:pt>
                <c:pt idx="2">
                  <c:v>401</c:v>
                </c:pt>
                <c:pt idx="3">
                  <c:v>329</c:v>
                </c:pt>
                <c:pt idx="4">
                  <c:v>218</c:v>
                </c:pt>
                <c:pt idx="5">
                  <c:v>118</c:v>
                </c:pt>
                <c:pt idx="6">
                  <c:v>68</c:v>
                </c:pt>
                <c:pt idx="7">
                  <c:v>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90-46AF-9DE2-D1F0CC95D9C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762369679"/>
        <c:axId val="1762370927"/>
      </c:areaChart>
      <c:catAx>
        <c:axId val="1762369679"/>
        <c:scaling>
          <c:orientation val="maxMin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defRPr>
            </a:pPr>
            <a:endParaRPr lang="ko-KR"/>
          </a:p>
        </c:txPr>
        <c:crossAx val="1762370927"/>
        <c:crosses val="autoZero"/>
        <c:auto val="1"/>
        <c:lblAlgn val="ctr"/>
        <c:lblOffset val="100"/>
        <c:noMultiLvlLbl val="0"/>
      </c:catAx>
      <c:valAx>
        <c:axId val="1762370927"/>
        <c:scaling>
          <c:orientation val="minMax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+mn-cs"/>
              </a:defRPr>
            </a:pPr>
            <a:endParaRPr lang="ko-KR"/>
          </a:p>
        </c:txPr>
        <c:crossAx val="1762369679"/>
        <c:crosses val="autoZero"/>
        <c:crossBetween val="midCat"/>
        <c:majorUnit val="200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solidFill>
        <a:schemeClr val="bg2">
          <a:lumMod val="50000"/>
        </a:schemeClr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0.02332</cdr:x>
      <cdr:y>0.11773</cdr:y>
    </cdr:from>
    <cdr:to>
      <cdr:x>1</cdr:x>
      <cdr:y>0.19008</cdr:y>
    </cdr:to>
    <cdr:sp macro="" textlink="">
      <cdr:nvSpPr>
        <cdr:cNvPr id="2" name="텍스트 상자 22"/>
        <cdr:cNvSpPr txBox="1"/>
      </cdr:nvSpPr>
      <cdr:spPr>
        <a:xfrm xmlns:a="http://schemas.openxmlformats.org/drawingml/2006/main">
          <a:off x="123023" y="377014"/>
          <a:ext cx="5151698" cy="231703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lvl="0"/>
          <a:r>
            <a:rPr kumimoji="1" lang="ko-KR" altLang="en-US" sz="1100" i="0" dirty="0">
              <a:latin typeface="-윤고딕310" panose="02030504000101010101" pitchFamily="18" charset="-127"/>
              <a:ea typeface="-윤고딕310" panose="02030504000101010101" pitchFamily="18" charset="-127"/>
              <a:cs typeface="Nanum Gothic" charset="-127"/>
            </a:rPr>
            <a:t>출처</a:t>
          </a:r>
          <a:r>
            <a:rPr kumimoji="1" lang="en-US" altLang="ko-KR" sz="1100" i="0" dirty="0">
              <a:latin typeface="-윤고딕310" panose="02030504000101010101" pitchFamily="18" charset="-127"/>
              <a:ea typeface="-윤고딕310" panose="02030504000101010101" pitchFamily="18" charset="-127"/>
              <a:cs typeface="Nanum Gothic" charset="-127"/>
            </a:rPr>
            <a:t>:</a:t>
          </a:r>
          <a:r>
            <a:rPr kumimoji="1" lang="ko-KR" altLang="en-US" sz="1100" i="0" dirty="0">
              <a:latin typeface="-윤고딕310" panose="02030504000101010101" pitchFamily="18" charset="-127"/>
              <a:ea typeface="-윤고딕310" panose="02030504000101010101" pitchFamily="18" charset="-127"/>
              <a:cs typeface="Nanum Gothic" charset="-127"/>
            </a:rPr>
            <a:t> 공공데이터포털</a:t>
          </a:r>
          <a:r>
            <a:rPr lang="en-US" altLang="ko-KR" sz="1100" i="0" dirty="0">
              <a:solidFill>
                <a:schemeClr val="dk1"/>
              </a:solidFill>
              <a:latin typeface="-윤고딕310" panose="02030504000101010101" pitchFamily="18" charset="-127"/>
              <a:ea typeface="-윤고딕310" panose="02030504000101010101" pitchFamily="18" charset="-127"/>
              <a:cs typeface="Nanum Gothic Coding"/>
              <a:sym typeface="Nanum Gothic Coding"/>
            </a:rPr>
            <a:t>, ‘</a:t>
          </a:r>
          <a:r>
            <a:rPr lang="ko-KR" altLang="en-US" sz="1100" i="0" dirty="0">
              <a:solidFill>
                <a:schemeClr val="dk1"/>
              </a:solidFill>
              <a:latin typeface="-윤고딕310" panose="02030504000101010101" pitchFamily="18" charset="-127"/>
              <a:ea typeface="-윤고딕310" panose="02030504000101010101" pitchFamily="18" charset="-127"/>
              <a:cs typeface="Nanum Gothic Coding"/>
              <a:sym typeface="Nanum Gothic Coding"/>
            </a:rPr>
            <a:t>경상남도 전기자동차 보급 현황’</a:t>
          </a:r>
          <a:endParaRPr lang="ko-KR" altLang="en-US" sz="1100" i="0" dirty="0">
            <a:latin typeface="-윤고딕310" panose="02030504000101010101" pitchFamily="18" charset="-127"/>
            <a:ea typeface="-윤고딕310" panose="02030504000101010101" pitchFamily="18" charset="-127"/>
            <a:cs typeface="Nanum Gothic Coding"/>
            <a:sym typeface="Nanum Gothic Coding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079E80-3AB1-3D4C-A7C7-0C70F07EF724}" type="datetimeFigureOut">
              <a:rPr kumimoji="1" lang="ko-KR" altLang="en-US" smtClean="0"/>
              <a:pPr/>
              <a:t>2019-10-30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62369A-5D36-B64E-9C3A-7DD9D090D912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5641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2369A-5D36-B64E-9C3A-7DD9D090D912}" type="slidenum">
              <a:rPr kumimoji="1" lang="ko-KR" altLang="en-US" smtClean="0"/>
              <a:pPr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0051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2369A-5D36-B64E-9C3A-7DD9D090D912}" type="slidenum">
              <a:rPr kumimoji="1" lang="ko-KR" altLang="en-US" smtClean="0"/>
              <a:pPr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89937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2369A-5D36-B64E-9C3A-7DD9D090D912}" type="slidenum">
              <a:rPr kumimoji="1" lang="ko-KR" altLang="en-US" smtClean="0"/>
              <a:pPr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33122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2369A-5D36-B64E-9C3A-7DD9D090D912}" type="slidenum">
              <a:rPr kumimoji="1" lang="ko-KR" altLang="en-US" smtClean="0"/>
              <a:pPr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03608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2369A-5D36-B64E-9C3A-7DD9D090D912}" type="slidenum">
              <a:rPr kumimoji="1" lang="ko-KR" altLang="en-US" smtClean="0"/>
              <a:pPr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5866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2369A-5D36-B64E-9C3A-7DD9D090D912}" type="slidenum">
              <a:rPr kumimoji="1" lang="ko-KR" altLang="en-US" smtClean="0"/>
              <a:pPr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0902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F4E30-4DAA-D34F-A70C-8083229896F2}" type="datetimeFigureOut">
              <a:rPr kumimoji="1" lang="ko-KR" altLang="en-US" smtClean="0"/>
              <a:pPr/>
              <a:t>2019-10-30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CE64-FBB4-2542-8E74-1D2E9A5FDC0B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4373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F4E30-4DAA-D34F-A70C-8083229896F2}" type="datetimeFigureOut">
              <a:rPr kumimoji="1" lang="ko-KR" altLang="en-US" smtClean="0"/>
              <a:pPr/>
              <a:t>2019-10-30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CE64-FBB4-2542-8E74-1D2E9A5FDC0B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7952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F4E30-4DAA-D34F-A70C-8083229896F2}" type="datetimeFigureOut">
              <a:rPr kumimoji="1" lang="ko-KR" altLang="en-US" smtClean="0"/>
              <a:pPr/>
              <a:t>2019-10-30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CE64-FBB4-2542-8E74-1D2E9A5FDC0B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8645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F4E30-4DAA-D34F-A70C-8083229896F2}" type="datetimeFigureOut">
              <a:rPr kumimoji="1" lang="ko-KR" altLang="en-US" smtClean="0"/>
              <a:pPr/>
              <a:t>2019-10-30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CE64-FBB4-2542-8E74-1D2E9A5FDC0B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5318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F4E30-4DAA-D34F-A70C-8083229896F2}" type="datetimeFigureOut">
              <a:rPr kumimoji="1" lang="ko-KR" altLang="en-US" smtClean="0"/>
              <a:pPr/>
              <a:t>2019-10-30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CE64-FBB4-2542-8E74-1D2E9A5FDC0B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4733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F4E30-4DAA-D34F-A70C-8083229896F2}" type="datetimeFigureOut">
              <a:rPr kumimoji="1" lang="ko-KR" altLang="en-US" smtClean="0"/>
              <a:pPr/>
              <a:t>2019-10-30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CE64-FBB4-2542-8E74-1D2E9A5FDC0B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3403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F4E30-4DAA-D34F-A70C-8083229896F2}" type="datetimeFigureOut">
              <a:rPr kumimoji="1" lang="ko-KR" altLang="en-US" smtClean="0"/>
              <a:pPr/>
              <a:t>2019-10-30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CE64-FBB4-2542-8E74-1D2E9A5FDC0B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9394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F4E30-4DAA-D34F-A70C-8083229896F2}" type="datetimeFigureOut">
              <a:rPr kumimoji="1" lang="ko-KR" altLang="en-US" smtClean="0"/>
              <a:pPr/>
              <a:t>2019-10-30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CE64-FBB4-2542-8E74-1D2E9A5FDC0B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6121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F4E30-4DAA-D34F-A70C-8083229896F2}" type="datetimeFigureOut">
              <a:rPr kumimoji="1" lang="ko-KR" altLang="en-US" smtClean="0"/>
              <a:pPr/>
              <a:t>2019-10-30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CE64-FBB4-2542-8E74-1D2E9A5FDC0B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802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F4E30-4DAA-D34F-A70C-8083229896F2}" type="datetimeFigureOut">
              <a:rPr kumimoji="1" lang="ko-KR" altLang="en-US" smtClean="0"/>
              <a:pPr/>
              <a:t>2019-10-30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CE64-FBB4-2542-8E74-1D2E9A5FDC0B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387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F4E30-4DAA-D34F-A70C-8083229896F2}" type="datetimeFigureOut">
              <a:rPr kumimoji="1" lang="ko-KR" altLang="en-US" smtClean="0"/>
              <a:pPr/>
              <a:t>2019-10-30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ECE64-FBB4-2542-8E74-1D2E9A5FDC0B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0411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F4E30-4DAA-D34F-A70C-8083229896F2}" type="datetimeFigureOut">
              <a:rPr kumimoji="1" lang="ko-KR" altLang="en-US" smtClean="0"/>
              <a:pPr/>
              <a:t>2019-10-30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ECE64-FBB4-2542-8E74-1D2E9A5FDC0B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1941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hyperlink" Target="http://www.pressian.com/news/article/?no=249348&amp;utm_source=naver&amp;utm_medium=search#09T0" TargetMode="External"/><Relationship Id="rId7" Type="http://schemas.openxmlformats.org/officeDocument/2006/relationships/hyperlink" Target="https://en.wikipedia.org/wiki/File:QGIS_logo,_2017.svg" TargetMode="External"/><Relationship Id="rId2" Type="http://schemas.openxmlformats.org/officeDocument/2006/relationships/hyperlink" Target="https://blog.naver.com/cwopenspace/22139572627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hyperlink" Target="http://www.kgmaeil.net/news/articleView.html?idxno=204872" TargetMode="External"/><Relationship Id="rId5" Type="http://schemas.openxmlformats.org/officeDocument/2006/relationships/hyperlink" Target="https://en.wikipedia.org/wiki/File:RStudio_logo.png" TargetMode="External"/><Relationship Id="rId10" Type="http://schemas.openxmlformats.org/officeDocument/2006/relationships/hyperlink" Target="http://stat.me.go.kr/nesis/mesp/info/statPolicyAir1.do" TargetMode="External"/><Relationship Id="rId4" Type="http://schemas.openxmlformats.org/officeDocument/2006/relationships/image" Target="../media/image22.png"/><Relationship Id="rId9" Type="http://schemas.openxmlformats.org/officeDocument/2006/relationships/hyperlink" Target="https://www.changwon.go.kr/mayor/best/article/view.do?mId=0303000000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264" b="1280"/>
          <a:stretch/>
        </p:blipFill>
        <p:spPr>
          <a:xfrm>
            <a:off x="5414" y="0"/>
            <a:ext cx="12186586" cy="6859958"/>
          </a:xfrm>
          <a:prstGeom prst="rect">
            <a:avLst/>
          </a:prstGeom>
          <a:noFill/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6859958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363328" y="609824"/>
            <a:ext cx="5794403" cy="2548450"/>
          </a:xfrm>
        </p:spPr>
        <p:txBody>
          <a:bodyPr anchor="ctr">
            <a:noAutofit/>
          </a:bodyPr>
          <a:lstStyle/>
          <a:p>
            <a:pPr algn="l"/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Nanum Gothic ExtraBold" charset="-127"/>
              </a:rPr>
              <a:t>클러스터링을 통한 </a:t>
            </a:r>
            <a:br>
              <a:rPr lang="en-US" altLang="ko-KR" sz="4800" dirty="0">
                <a:solidFill>
                  <a:schemeClr val="tx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Nanum Gothic ExtraBold" charset="-127"/>
              </a:rPr>
            </a:br>
            <a:r>
              <a:rPr lang="ko-KR" altLang="en-US" sz="4800" dirty="0">
                <a:latin typeface="-윤고딕340" panose="02030504000101010101" pitchFamily="18" charset="-127"/>
                <a:ea typeface="-윤고딕340" panose="02030504000101010101" pitchFamily="18" charset="-127"/>
                <a:cs typeface="Nanum Gothic ExtraBold" charset="-127"/>
              </a:rPr>
              <a:t>창원시 전기차 충전소 </a:t>
            </a:r>
            <a:br>
              <a:rPr lang="en-US" altLang="ko-KR" sz="4800" dirty="0">
                <a:latin typeface="-윤고딕340" panose="02030504000101010101" pitchFamily="18" charset="-127"/>
                <a:ea typeface="-윤고딕340" panose="02030504000101010101" pitchFamily="18" charset="-127"/>
                <a:cs typeface="Nanum Gothic ExtraBold" charset="-127"/>
              </a:rPr>
            </a:br>
            <a:r>
              <a:rPr lang="ko-KR" altLang="en-US" sz="4800" dirty="0">
                <a:latin typeface="-윤고딕340" panose="02030504000101010101" pitchFamily="18" charset="-127"/>
                <a:ea typeface="-윤고딕340" panose="02030504000101010101" pitchFamily="18" charset="-127"/>
                <a:cs typeface="Nanum Gothic ExtraBold" charset="-127"/>
              </a:rPr>
              <a:t>입지 추천</a:t>
            </a:r>
            <a:endParaRPr kumimoji="1" lang="ko-KR" altLang="en-US" sz="4800" dirty="0">
              <a:latin typeface="-윤고딕340" panose="02030504000101010101" pitchFamily="18" charset="-127"/>
              <a:ea typeface="-윤고딕340" panose="02030504000101010101" pitchFamily="18" charset="-127"/>
              <a:cs typeface="Nanum Gothic ExtraBold" charset="-127"/>
            </a:endParaRPr>
          </a:p>
        </p:txBody>
      </p:sp>
      <p:sp>
        <p:nvSpPr>
          <p:cNvPr id="7" name="부제 6"/>
          <p:cNvSpPr>
            <a:spLocks noGrp="1"/>
          </p:cNvSpPr>
          <p:nvPr>
            <p:ph type="subTitle" idx="1"/>
          </p:nvPr>
        </p:nvSpPr>
        <p:spPr>
          <a:xfrm>
            <a:off x="437872" y="2949853"/>
            <a:ext cx="2114386" cy="519187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sz="20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권지혜</a:t>
            </a:r>
            <a:endParaRPr kumimoji="1" lang="ko-KR" altLang="en-US" dirty="0">
              <a:latin typeface="-윤고딕320" panose="02030504000101010101" pitchFamily="18" charset="-127"/>
              <a:ea typeface="-윤고딕320" panose="02030504000101010101" pitchFamily="18" charset="-127"/>
              <a:cs typeface="Nanum Gothic" charset="-127"/>
            </a:endParaRPr>
          </a:p>
        </p:txBody>
      </p:sp>
      <p:sp>
        <p:nvSpPr>
          <p:cNvPr id="9" name="부제 6"/>
          <p:cNvSpPr txBox="1">
            <a:spLocks/>
          </p:cNvSpPr>
          <p:nvPr/>
        </p:nvSpPr>
        <p:spPr>
          <a:xfrm>
            <a:off x="1828800" y="603011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1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Nanum Gothic" charset="-127"/>
            </a:endParaRPr>
          </a:p>
        </p:txBody>
      </p:sp>
      <p:sp>
        <p:nvSpPr>
          <p:cNvPr id="12" name="부제 6"/>
          <p:cNvSpPr txBox="1">
            <a:spLocks/>
          </p:cNvSpPr>
          <p:nvPr/>
        </p:nvSpPr>
        <p:spPr>
          <a:xfrm>
            <a:off x="1524000" y="5767323"/>
            <a:ext cx="9144000" cy="525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1" lang="ko-KR" altLang="en-US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-윤고딕330" panose="02030504000101010101" pitchFamily="18" charset="-127"/>
              <a:ea typeface="-윤고딕330" panose="02030504000101010101" pitchFamily="18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224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24B2550-1C2C-4DB3-AF30-09DA132C795B}"/>
              </a:ext>
            </a:extLst>
          </p:cNvPr>
          <p:cNvSpPr/>
          <p:nvPr/>
        </p:nvSpPr>
        <p:spPr>
          <a:xfrm>
            <a:off x="734179" y="6191788"/>
            <a:ext cx="10898378" cy="522417"/>
          </a:xfrm>
          <a:prstGeom prst="roundRect">
            <a:avLst/>
          </a:prstGeom>
          <a:solidFill>
            <a:srgbClr val="86BCD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A4A648-A298-446F-B215-8974CD10F83B}"/>
              </a:ext>
            </a:extLst>
          </p:cNvPr>
          <p:cNvSpPr txBox="1"/>
          <p:nvPr/>
        </p:nvSpPr>
        <p:spPr>
          <a:xfrm>
            <a:off x="734179" y="6313315"/>
            <a:ext cx="10898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Nbclust</a:t>
            </a:r>
            <a:r>
              <a:rPr lang="en-US" altLang="ko-KR" sz="1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함수 사용 결과</a:t>
            </a:r>
            <a:r>
              <a:rPr lang="en-US" altLang="ko-KR" sz="1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en-US" altLang="ko-KR" sz="1400" dirty="0">
                <a:solidFill>
                  <a:srgbClr val="C0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</a:t>
            </a:r>
            <a:r>
              <a:rPr lang="ko-KR" altLang="en-US" sz="1400" dirty="0">
                <a:solidFill>
                  <a:srgbClr val="C0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개 군집</a:t>
            </a:r>
            <a:r>
              <a:rPr lang="ko-KR" altLang="en-US" sz="1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으로의 클러스터링이 최적의 방안인 것으로 파악되었으며</a:t>
            </a:r>
            <a:r>
              <a:rPr lang="en-US" altLang="ko-KR" sz="1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en-US" altLang="ko-KR" sz="1400" dirty="0">
                <a:solidFill>
                  <a:srgbClr val="C0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K-means clustering</a:t>
            </a:r>
            <a:r>
              <a:rPr lang="ko-KR" altLang="en-US" sz="1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을 사용함</a:t>
            </a:r>
            <a:endParaRPr lang="ko-KR" altLang="en-US" sz="1400" dirty="0"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45" name="텍스트 상자 1"/>
          <p:cNvSpPr txBox="1"/>
          <p:nvPr/>
        </p:nvSpPr>
        <p:spPr>
          <a:xfrm>
            <a:off x="1975368" y="384943"/>
            <a:ext cx="1097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클러스터링</a:t>
            </a:r>
            <a:endParaRPr kumimoji="1" lang="ko-KR" altLang="en-US" sz="1400" dirty="0">
              <a:latin typeface="-윤고딕320" panose="02030504000101010101" pitchFamily="18" charset="-127"/>
              <a:ea typeface="-윤고딕320" panose="02030504000101010101" pitchFamily="18" charset="-127"/>
              <a:cs typeface="Nanum Gothic" charset="-127"/>
            </a:endParaRPr>
          </a:p>
        </p:txBody>
      </p:sp>
      <p:cxnSp>
        <p:nvCxnSpPr>
          <p:cNvPr id="47" name="직선 연결선 46"/>
          <p:cNvCxnSpPr/>
          <p:nvPr/>
        </p:nvCxnSpPr>
        <p:spPr>
          <a:xfrm>
            <a:off x="351226" y="776433"/>
            <a:ext cx="11402750" cy="12111"/>
          </a:xfrm>
          <a:prstGeom prst="line">
            <a:avLst/>
          </a:prstGeom>
          <a:ln w="9525">
            <a:solidFill>
              <a:srgbClr val="949BA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텍스트 상자 6"/>
          <p:cNvSpPr txBox="1"/>
          <p:nvPr/>
        </p:nvSpPr>
        <p:spPr>
          <a:xfrm>
            <a:off x="553658" y="206080"/>
            <a:ext cx="1556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err="1">
                <a:latin typeface="-윤고딕330" panose="02030504000101010101" pitchFamily="18" charset="-127"/>
                <a:ea typeface="-윤고딕330" panose="02030504000101010101" pitchFamily="18" charset="-127"/>
                <a:cs typeface="Nanum Gothic" charset="-127"/>
              </a:rPr>
              <a:t>분석과정</a:t>
            </a:r>
            <a:endParaRPr kumimoji="1" lang="ko-KR" altLang="en-US" sz="2800" dirty="0">
              <a:latin typeface="-윤고딕330" panose="02030504000101010101" pitchFamily="18" charset="-127"/>
              <a:ea typeface="-윤고딕330" panose="02030504000101010101" pitchFamily="18" charset="-127"/>
              <a:cs typeface="Nanum Gothic" charset="-127"/>
            </a:endParaRPr>
          </a:p>
        </p:txBody>
      </p:sp>
      <p:sp>
        <p:nvSpPr>
          <p:cNvPr id="58" name="텍스트 상자 1"/>
          <p:cNvSpPr txBox="1"/>
          <p:nvPr/>
        </p:nvSpPr>
        <p:spPr>
          <a:xfrm>
            <a:off x="553658" y="1066990"/>
            <a:ext cx="3705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-윤고딕330" panose="02030504000101010101" pitchFamily="18" charset="-127"/>
                <a:ea typeface="-윤고딕330" panose="02030504000101010101" pitchFamily="18" charset="-127"/>
                <a:cs typeface="Nanum Gothic" charset="-127"/>
              </a:rPr>
              <a:t>최적 군집 개수 선정</a:t>
            </a:r>
          </a:p>
        </p:txBody>
      </p:sp>
      <p:sp>
        <p:nvSpPr>
          <p:cNvPr id="59" name="텍스트 상자 1"/>
          <p:cNvSpPr txBox="1"/>
          <p:nvPr/>
        </p:nvSpPr>
        <p:spPr>
          <a:xfrm>
            <a:off x="6554815" y="1072626"/>
            <a:ext cx="3705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latin typeface="-윤고딕330" panose="02030504000101010101" pitchFamily="18" charset="-127"/>
                <a:ea typeface="-윤고딕330" panose="02030504000101010101" pitchFamily="18" charset="-127"/>
                <a:cs typeface="Nanum Gothic" charset="-127"/>
              </a:rPr>
              <a:t> </a:t>
            </a:r>
            <a:r>
              <a:rPr kumimoji="1" lang="ko-KR" altLang="en-US" sz="1400" dirty="0" err="1">
                <a:latin typeface="-윤고딕330" panose="02030504000101010101" pitchFamily="18" charset="-127"/>
                <a:ea typeface="-윤고딕330" panose="02030504000101010101" pitchFamily="18" charset="-127"/>
                <a:cs typeface="Nanum Gothic" charset="-127"/>
              </a:rPr>
              <a:t>클러스터링</a:t>
            </a:r>
            <a:r>
              <a:rPr kumimoji="1" lang="ko-KR" altLang="en-US" sz="1400" dirty="0">
                <a:latin typeface="-윤고딕330" panose="02030504000101010101" pitchFamily="18" charset="-127"/>
                <a:ea typeface="-윤고딕330" panose="02030504000101010101" pitchFamily="18" charset="-127"/>
                <a:cs typeface="Nanum Gothic" charset="-127"/>
              </a:rPr>
              <a:t> 결과 시각화</a:t>
            </a:r>
          </a:p>
        </p:txBody>
      </p:sp>
      <p:sp>
        <p:nvSpPr>
          <p:cNvPr id="4" name="이등변 삼각형 3"/>
          <p:cNvSpPr/>
          <p:nvPr/>
        </p:nvSpPr>
        <p:spPr>
          <a:xfrm rot="5400000">
            <a:off x="4000920" y="3592469"/>
            <a:ext cx="4270740" cy="339717"/>
          </a:xfrm>
          <a:prstGeom prst="triangle">
            <a:avLst>
              <a:gd name="adj" fmla="val 49333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이등변 삼각형 59"/>
          <p:cNvSpPr/>
          <p:nvPr/>
        </p:nvSpPr>
        <p:spPr>
          <a:xfrm rot="5400000">
            <a:off x="590322" y="1109082"/>
            <a:ext cx="250580" cy="223593"/>
          </a:xfrm>
          <a:prstGeom prst="triangle">
            <a:avLst/>
          </a:prstGeom>
          <a:solidFill>
            <a:srgbClr val="BAD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34179" y="1592316"/>
            <a:ext cx="5120456" cy="4339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6417947" y="1592316"/>
            <a:ext cx="5174099" cy="4339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" t="13038"/>
          <a:stretch/>
        </p:blipFill>
        <p:spPr>
          <a:xfrm>
            <a:off x="1571851" y="3767201"/>
            <a:ext cx="3439988" cy="21304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851" y="1626956"/>
            <a:ext cx="3561204" cy="22771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t="4785" b="6464"/>
          <a:stretch/>
        </p:blipFill>
        <p:spPr>
          <a:xfrm>
            <a:off x="6692307" y="1694182"/>
            <a:ext cx="4621931" cy="410874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rcRect l="26133" t="94294" r="70189" b="2034"/>
          <a:stretch/>
        </p:blipFill>
        <p:spPr>
          <a:xfrm>
            <a:off x="7827606" y="5435580"/>
            <a:ext cx="169985" cy="1699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912598" y="1640538"/>
            <a:ext cx="72731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직장인구</a:t>
            </a:r>
            <a:endParaRPr lang="ko-KR" altLang="en-US" sz="11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260641" y="3983303"/>
            <a:ext cx="72731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거주인구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633936" y="5594957"/>
            <a:ext cx="44912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상권</a:t>
            </a:r>
          </a:p>
        </p:txBody>
      </p:sp>
      <p:sp>
        <p:nvSpPr>
          <p:cNvPr id="26" name="이등변 삼각형 25"/>
          <p:cNvSpPr/>
          <p:nvPr/>
        </p:nvSpPr>
        <p:spPr>
          <a:xfrm rot="5400000">
            <a:off x="6404454" y="1109083"/>
            <a:ext cx="250580" cy="223593"/>
          </a:xfrm>
          <a:prstGeom prst="triangle">
            <a:avLst/>
          </a:prstGeom>
          <a:solidFill>
            <a:srgbClr val="BAD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3968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8"/>
          <a:stretch/>
        </p:blipFill>
        <p:spPr>
          <a:xfrm>
            <a:off x="633701" y="1248412"/>
            <a:ext cx="8213743" cy="5357541"/>
          </a:xfrm>
          <a:prstGeom prst="rect">
            <a:avLst/>
          </a:prstGeom>
        </p:spPr>
      </p:pic>
      <p:sp>
        <p:nvSpPr>
          <p:cNvPr id="70" name="사각형: 둥근 모서리 21">
            <a:extLst>
              <a:ext uri="{FF2B5EF4-FFF2-40B4-BE49-F238E27FC236}">
                <a16:creationId xmlns:a16="http://schemas.microsoft.com/office/drawing/2014/main" id="{38F8C4F7-C1AD-4632-9564-C2779AE895F2}"/>
              </a:ext>
            </a:extLst>
          </p:cNvPr>
          <p:cNvSpPr/>
          <p:nvPr/>
        </p:nvSpPr>
        <p:spPr>
          <a:xfrm>
            <a:off x="8466648" y="3450679"/>
            <a:ext cx="2768007" cy="945475"/>
          </a:xfrm>
          <a:prstGeom prst="round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텍스트 상자 1"/>
          <p:cNvSpPr txBox="1"/>
          <p:nvPr/>
        </p:nvSpPr>
        <p:spPr>
          <a:xfrm>
            <a:off x="1975368" y="384942"/>
            <a:ext cx="3361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클러스터 별 특징</a:t>
            </a:r>
          </a:p>
        </p:txBody>
      </p:sp>
      <p:cxnSp>
        <p:nvCxnSpPr>
          <p:cNvPr id="31" name="직선 연결선 30"/>
          <p:cNvCxnSpPr/>
          <p:nvPr/>
        </p:nvCxnSpPr>
        <p:spPr>
          <a:xfrm>
            <a:off x="351226" y="776433"/>
            <a:ext cx="11402750" cy="12111"/>
          </a:xfrm>
          <a:prstGeom prst="line">
            <a:avLst/>
          </a:prstGeom>
          <a:ln w="9525">
            <a:solidFill>
              <a:srgbClr val="949BA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텍스트 상자 6"/>
          <p:cNvSpPr txBox="1"/>
          <p:nvPr/>
        </p:nvSpPr>
        <p:spPr>
          <a:xfrm>
            <a:off x="553658" y="206080"/>
            <a:ext cx="1556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err="1">
                <a:latin typeface="-윤고딕330" panose="02030504000101010101" pitchFamily="18" charset="-127"/>
                <a:ea typeface="-윤고딕330" panose="02030504000101010101" pitchFamily="18" charset="-127"/>
                <a:cs typeface="Nanum Gothic" charset="-127"/>
              </a:rPr>
              <a:t>분석과정</a:t>
            </a:r>
            <a:endParaRPr kumimoji="1" lang="ko-KR" altLang="en-US" sz="2800" dirty="0">
              <a:latin typeface="-윤고딕330" panose="02030504000101010101" pitchFamily="18" charset="-127"/>
              <a:ea typeface="-윤고딕330" panose="02030504000101010101" pitchFamily="18" charset="-127"/>
              <a:cs typeface="Nanum Gothic" charset="-127"/>
            </a:endParaRPr>
          </a:p>
        </p:txBody>
      </p:sp>
      <p:sp>
        <p:nvSpPr>
          <p:cNvPr id="36" name="텍스트 상자 1"/>
          <p:cNvSpPr txBox="1"/>
          <p:nvPr/>
        </p:nvSpPr>
        <p:spPr>
          <a:xfrm>
            <a:off x="553658" y="1066990"/>
            <a:ext cx="3705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-윤고딕330" panose="02030504000101010101" pitchFamily="18" charset="-127"/>
                <a:ea typeface="-윤고딕330" panose="02030504000101010101" pitchFamily="18" charset="-127"/>
                <a:cs typeface="Nanum Gothic" charset="-127"/>
              </a:rPr>
              <a:t>클러스터 </a:t>
            </a:r>
            <a:r>
              <a:rPr kumimoji="1" lang="en-US" altLang="ko-KR" sz="1400" dirty="0">
                <a:latin typeface="-윤고딕330" panose="02030504000101010101" pitchFamily="18" charset="-127"/>
                <a:ea typeface="-윤고딕330" panose="02030504000101010101" pitchFamily="18" charset="-127"/>
                <a:cs typeface="Nanum Gothic" charset="-127"/>
              </a:rPr>
              <a:t>2</a:t>
            </a:r>
            <a:endParaRPr kumimoji="1" lang="ko-KR" altLang="en-US" sz="1400" dirty="0">
              <a:latin typeface="-윤고딕330" panose="02030504000101010101" pitchFamily="18" charset="-127"/>
              <a:ea typeface="-윤고딕330" panose="02030504000101010101" pitchFamily="18" charset="-127"/>
              <a:cs typeface="Nanum Gothic" charset="-127"/>
            </a:endParaRPr>
          </a:p>
        </p:txBody>
      </p:sp>
      <p:sp>
        <p:nvSpPr>
          <p:cNvPr id="37" name="이등변 삼각형 36"/>
          <p:cNvSpPr/>
          <p:nvPr/>
        </p:nvSpPr>
        <p:spPr>
          <a:xfrm rot="5400000">
            <a:off x="590322" y="1109082"/>
            <a:ext cx="250580" cy="223593"/>
          </a:xfrm>
          <a:prstGeom prst="triangle">
            <a:avLst/>
          </a:prstGeom>
          <a:solidFill>
            <a:srgbClr val="BAD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EA7DBF-0E7E-4AEB-B747-F3E14B533E5A}"/>
              </a:ext>
            </a:extLst>
          </p:cNvPr>
          <p:cNvSpPr txBox="1"/>
          <p:nvPr/>
        </p:nvSpPr>
        <p:spPr>
          <a:xfrm>
            <a:off x="6501483" y="2720407"/>
            <a:ext cx="1159573" cy="60016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[</a:t>
            </a:r>
            <a:r>
              <a:rPr lang="ko-KR" altLang="en-US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성산구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]</a:t>
            </a:r>
          </a:p>
          <a:p>
            <a:r>
              <a:rPr lang="ko-KR" altLang="en-US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성주동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, </a:t>
            </a:r>
            <a:r>
              <a:rPr lang="ko-KR" altLang="en-US" sz="1100" dirty="0" err="1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웅남동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, </a:t>
            </a:r>
            <a:r>
              <a:rPr lang="ko-KR" altLang="en-US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중앙동</a:t>
            </a:r>
            <a:endParaRPr lang="en-US" altLang="ko-KR" sz="1100" dirty="0">
              <a:latin typeface="-윤고딕320" panose="02030504000101010101" pitchFamily="18" charset="-127"/>
              <a:ea typeface="-윤고딕320" panose="02030504000101010101" pitchFamily="18" charset="-127"/>
              <a:cs typeface="Nanum Gothic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925761D-1028-4312-9CE4-085F96E8C883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4548554" y="3320571"/>
            <a:ext cx="2532716" cy="98766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B1AA127-67A1-434D-8DEB-F00F09B8B1CD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1178974" y="4149193"/>
            <a:ext cx="1273485" cy="113451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CD58AFE-0B1B-4647-B9A4-2E57CE59EC58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6125308" y="5283707"/>
            <a:ext cx="1254569" cy="20269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C663481-F436-4076-BF22-DB30B5BCC97E}"/>
              </a:ext>
            </a:extLst>
          </p:cNvPr>
          <p:cNvSpPr txBox="1"/>
          <p:nvPr/>
        </p:nvSpPr>
        <p:spPr>
          <a:xfrm>
            <a:off x="7379877" y="5017038"/>
            <a:ext cx="1866869" cy="93871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[</a:t>
            </a:r>
            <a:r>
              <a:rPr lang="ko-KR" altLang="en-US" sz="1100" dirty="0" err="1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진해구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]</a:t>
            </a:r>
          </a:p>
          <a:p>
            <a:r>
              <a:rPr lang="ko-KR" altLang="en-US" sz="1100" dirty="0" err="1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경화동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, </a:t>
            </a:r>
            <a:r>
              <a:rPr lang="ko-KR" altLang="en-US" sz="1100" dirty="0" err="1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덕산동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, </a:t>
            </a:r>
            <a:r>
              <a:rPr lang="ko-KR" altLang="en-US" sz="1100" dirty="0" err="1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병암동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, </a:t>
            </a:r>
            <a:r>
              <a:rPr lang="ko-KR" altLang="en-US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석동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, </a:t>
            </a:r>
            <a:r>
              <a:rPr lang="ko-KR" altLang="en-US" sz="1100" dirty="0" err="1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여좌동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, </a:t>
            </a:r>
            <a:r>
              <a:rPr lang="ko-KR" altLang="en-US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웅동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1</a:t>
            </a:r>
            <a:r>
              <a:rPr lang="ko-KR" altLang="en-US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동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, </a:t>
            </a:r>
            <a:r>
              <a:rPr lang="ko-KR" altLang="en-US" sz="1100" dirty="0" err="1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웅천동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, </a:t>
            </a:r>
          </a:p>
          <a:p>
            <a:r>
              <a:rPr lang="ko-KR" altLang="en-US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이동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, </a:t>
            </a:r>
            <a:r>
              <a:rPr lang="ko-KR" altLang="en-US" sz="1100" dirty="0" err="1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자은동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, </a:t>
            </a:r>
            <a:r>
              <a:rPr lang="ko-KR" altLang="en-US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중앙동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, </a:t>
            </a:r>
            <a:r>
              <a:rPr lang="ko-KR" altLang="en-US" sz="1100" dirty="0" err="1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충무동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, </a:t>
            </a:r>
            <a:r>
              <a:rPr lang="ko-KR" altLang="en-US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태백동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, </a:t>
            </a:r>
            <a:r>
              <a:rPr lang="ko-KR" altLang="en-US" sz="1100" dirty="0" err="1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태평동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, </a:t>
            </a:r>
            <a:r>
              <a:rPr lang="ko-KR" altLang="en-US" sz="1100" dirty="0" err="1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풍호동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3B42283-7FD6-4AB9-A138-87E8772B2A9C}"/>
              </a:ext>
            </a:extLst>
          </p:cNvPr>
          <p:cNvSpPr txBox="1"/>
          <p:nvPr/>
        </p:nvSpPr>
        <p:spPr>
          <a:xfrm>
            <a:off x="424256" y="3041197"/>
            <a:ext cx="1509435" cy="1107996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[</a:t>
            </a:r>
            <a:r>
              <a:rPr lang="ko-KR" altLang="en-US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마산합포구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]</a:t>
            </a:r>
          </a:p>
          <a:p>
            <a:r>
              <a:rPr lang="ko-KR" altLang="en-US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가포동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, </a:t>
            </a:r>
            <a:r>
              <a:rPr lang="ko-KR" altLang="en-US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교방동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, </a:t>
            </a:r>
            <a:r>
              <a:rPr lang="ko-KR" altLang="en-US" sz="1100" dirty="0" err="1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구산면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, </a:t>
            </a:r>
            <a:r>
              <a:rPr lang="ko-KR" altLang="en-US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노산동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, </a:t>
            </a:r>
            <a:r>
              <a:rPr lang="ko-KR" altLang="en-US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문화동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, </a:t>
            </a:r>
            <a:r>
              <a:rPr lang="ko-KR" altLang="en-US" sz="1100" dirty="0" err="1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반월중앙동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, </a:t>
            </a:r>
            <a:r>
              <a:rPr lang="ko-KR" altLang="en-US" sz="1100" dirty="0" err="1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산호동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, </a:t>
            </a:r>
            <a:r>
              <a:rPr lang="ko-KR" altLang="en-US" sz="1100" dirty="0" err="1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완월동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, </a:t>
            </a:r>
            <a:r>
              <a:rPr lang="ko-KR" altLang="en-US" sz="1100" dirty="0" err="1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진동면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, </a:t>
            </a:r>
            <a:r>
              <a:rPr lang="ko-KR" altLang="en-US" sz="1100" dirty="0" err="1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진북면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, </a:t>
            </a:r>
            <a:r>
              <a:rPr lang="ko-KR" altLang="en-US" sz="1100" dirty="0" err="1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진전면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, </a:t>
            </a:r>
            <a:r>
              <a:rPr lang="ko-KR" altLang="en-US" sz="1100" dirty="0" err="1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합포동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, </a:t>
            </a:r>
            <a:r>
              <a:rPr lang="ko-KR" altLang="en-US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현동</a:t>
            </a:r>
            <a:endParaRPr lang="en-US" altLang="ko-KR" sz="1100" dirty="0">
              <a:latin typeface="-윤고딕320" panose="02030504000101010101" pitchFamily="18" charset="-127"/>
              <a:ea typeface="-윤고딕320" panose="02030504000101010101" pitchFamily="18" charset="-127"/>
              <a:cs typeface="Nanum Gothic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A5E22C-28B7-4CF3-AA60-3A88C86F26D6}"/>
              </a:ext>
            </a:extLst>
          </p:cNvPr>
          <p:cNvSpPr txBox="1"/>
          <p:nvPr/>
        </p:nvSpPr>
        <p:spPr>
          <a:xfrm>
            <a:off x="1065415" y="1546544"/>
            <a:ext cx="1643896" cy="93871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[</a:t>
            </a:r>
            <a:r>
              <a:rPr lang="ko-KR" altLang="en-US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마산회원구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]</a:t>
            </a:r>
          </a:p>
          <a:p>
            <a:r>
              <a:rPr lang="ko-KR" altLang="en-US" sz="1100" dirty="0" err="1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구암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1</a:t>
            </a:r>
            <a:r>
              <a:rPr lang="ko-KR" altLang="en-US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동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, </a:t>
            </a:r>
            <a:r>
              <a:rPr lang="ko-KR" altLang="en-US" sz="1100" dirty="0" err="1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구암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2</a:t>
            </a:r>
            <a:r>
              <a:rPr lang="ko-KR" altLang="en-US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동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, </a:t>
            </a:r>
            <a:r>
              <a:rPr lang="ko-KR" altLang="en-US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봉암동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, </a:t>
            </a:r>
            <a:r>
              <a:rPr lang="ko-KR" altLang="en-US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석전동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, </a:t>
            </a:r>
            <a:r>
              <a:rPr lang="ko-KR" altLang="en-US" sz="1100" dirty="0" err="1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양덕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1</a:t>
            </a:r>
            <a:r>
              <a:rPr lang="ko-KR" altLang="en-US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동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, </a:t>
            </a:r>
            <a:r>
              <a:rPr lang="ko-KR" altLang="en-US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합성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1</a:t>
            </a:r>
            <a:r>
              <a:rPr lang="ko-KR" altLang="en-US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동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, </a:t>
            </a:r>
            <a:r>
              <a:rPr lang="ko-KR" altLang="en-US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합성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2</a:t>
            </a:r>
            <a:r>
              <a:rPr lang="ko-KR" altLang="en-US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동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, </a:t>
            </a:r>
            <a:r>
              <a:rPr lang="ko-KR" altLang="en-US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회성동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, </a:t>
            </a:r>
            <a:r>
              <a:rPr lang="ko-KR" altLang="en-US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회원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1</a:t>
            </a:r>
            <a:r>
              <a:rPr lang="ko-KR" altLang="en-US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동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, </a:t>
            </a:r>
            <a:r>
              <a:rPr lang="ko-KR" altLang="en-US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회원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2</a:t>
            </a:r>
            <a:r>
              <a:rPr lang="ko-KR" altLang="en-US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동</a:t>
            </a:r>
            <a:endParaRPr lang="en-US" altLang="ko-KR" sz="1100" dirty="0">
              <a:latin typeface="-윤고딕320" panose="02030504000101010101" pitchFamily="18" charset="-127"/>
              <a:ea typeface="-윤고딕320" panose="02030504000101010101" pitchFamily="18" charset="-127"/>
              <a:cs typeface="Nanum Gothic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687FD73-7A7F-4A67-A039-62F751E8E0DA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887363" y="2485263"/>
            <a:ext cx="1498232" cy="123304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2CC418B-2C9A-4747-A5F1-26FFA3083382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5098015" y="1673045"/>
            <a:ext cx="938818" cy="97120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08AA42D-7165-49A7-BBCD-154B7FFC386C}"/>
              </a:ext>
            </a:extLst>
          </p:cNvPr>
          <p:cNvSpPr txBox="1"/>
          <p:nvPr/>
        </p:nvSpPr>
        <p:spPr>
          <a:xfrm>
            <a:off x="5572183" y="1242158"/>
            <a:ext cx="929300" cy="43088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[</a:t>
            </a:r>
            <a:r>
              <a:rPr lang="ko-KR" altLang="en-US" sz="1100" dirty="0" err="1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의창구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]</a:t>
            </a:r>
          </a:p>
          <a:p>
            <a:r>
              <a:rPr lang="ko-KR" altLang="en-US" sz="1100" dirty="0" err="1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대산면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, </a:t>
            </a:r>
            <a:r>
              <a:rPr lang="ko-KR" altLang="en-US" sz="1100" dirty="0" err="1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동읍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,  </a:t>
            </a:r>
          </a:p>
        </p:txBody>
      </p:sp>
      <p:sp>
        <p:nvSpPr>
          <p:cNvPr id="56" name="사각형: 둥근 모서리 23">
            <a:extLst>
              <a:ext uri="{FF2B5EF4-FFF2-40B4-BE49-F238E27FC236}">
                <a16:creationId xmlns:a16="http://schemas.microsoft.com/office/drawing/2014/main" id="{5EE995F0-1836-4FE1-A09D-90A6C655031A}"/>
              </a:ext>
            </a:extLst>
          </p:cNvPr>
          <p:cNvSpPr/>
          <p:nvPr/>
        </p:nvSpPr>
        <p:spPr>
          <a:xfrm>
            <a:off x="8219976" y="1536572"/>
            <a:ext cx="3242330" cy="128869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/>
          <p:cNvSpPr/>
          <p:nvPr/>
        </p:nvSpPr>
        <p:spPr>
          <a:xfrm>
            <a:off x="9505841" y="1612454"/>
            <a:ext cx="623889" cy="378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latin typeface="YDIYGO330" panose="02030504000101010101" pitchFamily="18" charset="-127"/>
                <a:ea typeface="YDIYGO330" panose="02030504000101010101" pitchFamily="18" charset="-127"/>
              </a:rPr>
              <a:t>특징</a:t>
            </a:r>
            <a:endParaRPr lang="en-US" altLang="ko-KR" sz="1200" dirty="0">
              <a:latin typeface="YDIYGO330" panose="02030504000101010101" pitchFamily="18" charset="-127"/>
              <a:ea typeface="YDIYGO330" panose="02030504000101010101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513674" y="2030133"/>
            <a:ext cx="2769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거주인구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4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직장인구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상권 모두 </a:t>
            </a:r>
            <a:endParaRPr lang="en-US" altLang="ko-KR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적은 수를 띄고 있음</a:t>
            </a:r>
          </a:p>
        </p:txBody>
      </p:sp>
      <p:sp>
        <p:nvSpPr>
          <p:cNvPr id="68" name="텍스트 상자 9">
            <a:extLst>
              <a:ext uri="{FF2B5EF4-FFF2-40B4-BE49-F238E27FC236}">
                <a16:creationId xmlns:a16="http://schemas.microsoft.com/office/drawing/2014/main" id="{9F814A7D-0D1F-4636-A61E-4C7908689EA5}"/>
              </a:ext>
            </a:extLst>
          </p:cNvPr>
          <p:cNvSpPr txBox="1"/>
          <p:nvPr/>
        </p:nvSpPr>
        <p:spPr>
          <a:xfrm>
            <a:off x="8209908" y="3672311"/>
            <a:ext cx="3303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세 변수 모두 평균 이하이므로</a:t>
            </a:r>
            <a:r>
              <a:rPr kumimoji="1"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 </a:t>
            </a:r>
          </a:p>
          <a:p>
            <a:pPr algn="ctr"/>
            <a:r>
              <a:rPr kumimoji="1" lang="ko-KR" altLang="en-US" sz="1400" dirty="0">
                <a:latin typeface="-윤고딕330" pitchFamily="18" charset="-127"/>
                <a:ea typeface="-윤고딕330" pitchFamily="18" charset="-127"/>
                <a:cs typeface="Nanum Gothic" charset="-127"/>
              </a:rPr>
              <a:t>선정 제외</a:t>
            </a:r>
            <a:endParaRPr kumimoji="1" lang="en-US" altLang="ko-KR" sz="1400" dirty="0">
              <a:latin typeface="-윤고딕330" pitchFamily="18" charset="-127"/>
              <a:ea typeface="-윤고딕330" pitchFamily="18" charset="-127"/>
              <a:cs typeface="Nanum Gothic" charset="-127"/>
            </a:endParaRPr>
          </a:p>
        </p:txBody>
      </p:sp>
      <p:sp>
        <p:nvSpPr>
          <p:cNvPr id="69" name="화살표: 오른쪽 22">
            <a:extLst>
              <a:ext uri="{FF2B5EF4-FFF2-40B4-BE49-F238E27FC236}">
                <a16:creationId xmlns:a16="http://schemas.microsoft.com/office/drawing/2014/main" id="{1B5F99DD-A0A2-4D4D-BA86-16B3CC8E42E8}"/>
              </a:ext>
            </a:extLst>
          </p:cNvPr>
          <p:cNvSpPr/>
          <p:nvPr/>
        </p:nvSpPr>
        <p:spPr>
          <a:xfrm rot="5400000">
            <a:off x="9561457" y="2792822"/>
            <a:ext cx="473054" cy="729186"/>
          </a:xfrm>
          <a:prstGeom prst="rightArrow">
            <a:avLst>
              <a:gd name="adj1" fmla="val 55452"/>
              <a:gd name="adj2" fmla="val 4653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5013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9"/>
          <a:stretch/>
        </p:blipFill>
        <p:spPr>
          <a:xfrm>
            <a:off x="416466" y="1248412"/>
            <a:ext cx="8430978" cy="5357541"/>
          </a:xfrm>
          <a:prstGeom prst="rect">
            <a:avLst/>
          </a:prstGeom>
        </p:spPr>
      </p:pic>
      <p:sp>
        <p:nvSpPr>
          <p:cNvPr id="43" name="사각형: 둥근 모서리 21">
            <a:extLst>
              <a:ext uri="{FF2B5EF4-FFF2-40B4-BE49-F238E27FC236}">
                <a16:creationId xmlns:a16="http://schemas.microsoft.com/office/drawing/2014/main" id="{38F8C4F7-C1AD-4632-9564-C2779AE895F2}"/>
              </a:ext>
            </a:extLst>
          </p:cNvPr>
          <p:cNvSpPr/>
          <p:nvPr/>
        </p:nvSpPr>
        <p:spPr>
          <a:xfrm>
            <a:off x="8466648" y="3450679"/>
            <a:ext cx="2768007" cy="1212112"/>
          </a:xfrm>
          <a:prstGeom prst="round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사각형: 둥근 모서리 23">
            <a:extLst>
              <a:ext uri="{FF2B5EF4-FFF2-40B4-BE49-F238E27FC236}">
                <a16:creationId xmlns:a16="http://schemas.microsoft.com/office/drawing/2014/main" id="{5EE995F0-1836-4FE1-A09D-90A6C655031A}"/>
              </a:ext>
            </a:extLst>
          </p:cNvPr>
          <p:cNvSpPr/>
          <p:nvPr/>
        </p:nvSpPr>
        <p:spPr>
          <a:xfrm>
            <a:off x="8219976" y="1536572"/>
            <a:ext cx="3242330" cy="128869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텍스트 상자 1"/>
          <p:cNvSpPr txBox="1"/>
          <p:nvPr/>
        </p:nvSpPr>
        <p:spPr>
          <a:xfrm>
            <a:off x="1975368" y="384942"/>
            <a:ext cx="3361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클러스터 별 특징</a:t>
            </a:r>
          </a:p>
        </p:txBody>
      </p:sp>
      <p:cxnSp>
        <p:nvCxnSpPr>
          <p:cNvPr id="31" name="직선 연결선 30"/>
          <p:cNvCxnSpPr/>
          <p:nvPr/>
        </p:nvCxnSpPr>
        <p:spPr>
          <a:xfrm>
            <a:off x="351226" y="776433"/>
            <a:ext cx="11402750" cy="12111"/>
          </a:xfrm>
          <a:prstGeom prst="line">
            <a:avLst/>
          </a:prstGeom>
          <a:ln w="9525">
            <a:solidFill>
              <a:srgbClr val="949BA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텍스트 상자 6"/>
          <p:cNvSpPr txBox="1"/>
          <p:nvPr/>
        </p:nvSpPr>
        <p:spPr>
          <a:xfrm>
            <a:off x="553658" y="206080"/>
            <a:ext cx="1556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err="1">
                <a:latin typeface="-윤고딕330" panose="02030504000101010101" pitchFamily="18" charset="-127"/>
                <a:ea typeface="-윤고딕330" panose="02030504000101010101" pitchFamily="18" charset="-127"/>
                <a:cs typeface="Nanum Gothic" charset="-127"/>
              </a:rPr>
              <a:t>분석과정</a:t>
            </a:r>
            <a:endParaRPr kumimoji="1" lang="ko-KR" altLang="en-US" sz="2800" dirty="0">
              <a:latin typeface="-윤고딕330" panose="02030504000101010101" pitchFamily="18" charset="-127"/>
              <a:ea typeface="-윤고딕330" panose="02030504000101010101" pitchFamily="18" charset="-127"/>
              <a:cs typeface="Nanum Gothic" charset="-127"/>
            </a:endParaRPr>
          </a:p>
        </p:txBody>
      </p:sp>
      <p:sp>
        <p:nvSpPr>
          <p:cNvPr id="36" name="텍스트 상자 1"/>
          <p:cNvSpPr txBox="1"/>
          <p:nvPr/>
        </p:nvSpPr>
        <p:spPr>
          <a:xfrm>
            <a:off x="553658" y="1066990"/>
            <a:ext cx="3705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-윤고딕330" panose="02030504000101010101" pitchFamily="18" charset="-127"/>
                <a:ea typeface="-윤고딕330" panose="02030504000101010101" pitchFamily="18" charset="-127"/>
                <a:cs typeface="Nanum Gothic" charset="-127"/>
              </a:rPr>
              <a:t>클러스터 </a:t>
            </a:r>
            <a:r>
              <a:rPr kumimoji="1" lang="en-US" altLang="ko-KR" sz="1400" dirty="0">
                <a:latin typeface="-윤고딕330" panose="02030504000101010101" pitchFamily="18" charset="-127"/>
                <a:ea typeface="-윤고딕330" panose="02030504000101010101" pitchFamily="18" charset="-127"/>
                <a:cs typeface="Nanum Gothic" charset="-127"/>
              </a:rPr>
              <a:t>3</a:t>
            </a:r>
            <a:endParaRPr kumimoji="1" lang="ko-KR" altLang="en-US" sz="1400" dirty="0">
              <a:latin typeface="-윤고딕330" panose="02030504000101010101" pitchFamily="18" charset="-127"/>
              <a:ea typeface="-윤고딕330" panose="02030504000101010101" pitchFamily="18" charset="-127"/>
              <a:cs typeface="Nanum Gothic" charset="-127"/>
            </a:endParaRPr>
          </a:p>
        </p:txBody>
      </p:sp>
      <p:sp>
        <p:nvSpPr>
          <p:cNvPr id="37" name="이등변 삼각형 36"/>
          <p:cNvSpPr/>
          <p:nvPr/>
        </p:nvSpPr>
        <p:spPr>
          <a:xfrm rot="5400000">
            <a:off x="590322" y="1109082"/>
            <a:ext cx="250580" cy="223593"/>
          </a:xfrm>
          <a:prstGeom prst="triangle">
            <a:avLst/>
          </a:prstGeom>
          <a:solidFill>
            <a:srgbClr val="BAD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B1AA127-67A1-434D-8DEB-F00F09B8B1CD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2110184" y="3637151"/>
            <a:ext cx="1693954" cy="577295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CD58AFE-0B1B-4647-B9A4-2E57CE59EC58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6740771" y="5372840"/>
            <a:ext cx="729791" cy="30699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C663481-F436-4076-BF22-DB30B5BCC97E}"/>
              </a:ext>
            </a:extLst>
          </p:cNvPr>
          <p:cNvSpPr txBox="1"/>
          <p:nvPr/>
        </p:nvSpPr>
        <p:spPr>
          <a:xfrm>
            <a:off x="7470562" y="5157396"/>
            <a:ext cx="694561" cy="43088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[</a:t>
            </a:r>
            <a:r>
              <a:rPr lang="ko-KR" altLang="en-US" sz="1100" dirty="0" err="1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진해구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]</a:t>
            </a:r>
          </a:p>
          <a:p>
            <a:r>
              <a:rPr lang="ko-KR" altLang="en-US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웅동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2</a:t>
            </a:r>
            <a:r>
              <a:rPr lang="ko-KR" altLang="en-US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동</a:t>
            </a:r>
            <a:endParaRPr lang="en-US" altLang="ko-KR" sz="1100" dirty="0">
              <a:latin typeface="-윤고딕320" panose="02030504000101010101" pitchFamily="18" charset="-127"/>
              <a:ea typeface="-윤고딕320" panose="02030504000101010101" pitchFamily="18" charset="-127"/>
              <a:cs typeface="Nanum Gothic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B42283-7FD6-4AB9-A138-87E8772B2A9C}"/>
              </a:ext>
            </a:extLst>
          </p:cNvPr>
          <p:cNvSpPr txBox="1"/>
          <p:nvPr/>
        </p:nvSpPr>
        <p:spPr>
          <a:xfrm>
            <a:off x="1013610" y="3421707"/>
            <a:ext cx="1096574" cy="43088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[</a:t>
            </a:r>
            <a:r>
              <a:rPr lang="ko-KR" altLang="en-US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마산합포구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]</a:t>
            </a:r>
          </a:p>
          <a:p>
            <a:r>
              <a:rPr lang="ko-KR" altLang="en-US" sz="1100" dirty="0" err="1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오동동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, </a:t>
            </a:r>
            <a:r>
              <a:rPr lang="ko-KR" altLang="en-US" sz="1100" dirty="0" err="1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자산동</a:t>
            </a:r>
            <a:endParaRPr lang="en-US" altLang="ko-KR" sz="1100" dirty="0">
              <a:latin typeface="-윤고딕320" panose="02030504000101010101" pitchFamily="18" charset="-127"/>
              <a:ea typeface="-윤고딕320" panose="02030504000101010101" pitchFamily="18" charset="-127"/>
              <a:cs typeface="Nanum Gothic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505841" y="1612454"/>
            <a:ext cx="623889" cy="378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latin typeface="YDIYGO330" panose="02030504000101010101" pitchFamily="18" charset="-127"/>
                <a:ea typeface="YDIYGO330" panose="02030504000101010101" pitchFamily="18" charset="-127"/>
              </a:rPr>
              <a:t>특징</a:t>
            </a:r>
            <a:endParaRPr lang="en-US" altLang="ko-KR" sz="1200" dirty="0">
              <a:latin typeface="YDIYGO330" panose="02030504000101010101" pitchFamily="18" charset="-127"/>
              <a:ea typeface="YDIYGO330" panose="0203050400010101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513674" y="2030133"/>
            <a:ext cx="2769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거주인구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4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직장인구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상권 모두 </a:t>
            </a:r>
            <a:endParaRPr lang="en-US" altLang="ko-KR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고루 높은 편</a:t>
            </a:r>
          </a:p>
        </p:txBody>
      </p:sp>
      <p:sp>
        <p:nvSpPr>
          <p:cNvPr id="40" name="텍스트 상자 9">
            <a:extLst>
              <a:ext uri="{FF2B5EF4-FFF2-40B4-BE49-F238E27FC236}">
                <a16:creationId xmlns:a16="http://schemas.microsoft.com/office/drawing/2014/main" id="{9F814A7D-0D1F-4636-A61E-4C7908689EA5}"/>
              </a:ext>
            </a:extLst>
          </p:cNvPr>
          <p:cNvSpPr txBox="1"/>
          <p:nvPr/>
        </p:nvSpPr>
        <p:spPr>
          <a:xfrm>
            <a:off x="8466648" y="3590298"/>
            <a:ext cx="27680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동마다 분산이 큰 편이며</a:t>
            </a:r>
            <a:r>
              <a:rPr kumimoji="1"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,</a:t>
            </a:r>
            <a:r>
              <a:rPr kumimoji="1"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 </a:t>
            </a:r>
            <a:endParaRPr kumimoji="1" lang="en-US" altLang="ko-KR" sz="1400" dirty="0">
              <a:latin typeface="-윤고딕320" panose="02030504000101010101" pitchFamily="18" charset="-127"/>
              <a:ea typeface="-윤고딕320" panose="02030504000101010101" pitchFamily="18" charset="-127"/>
              <a:cs typeface="Nanum Gothic" charset="-127"/>
            </a:endParaRPr>
          </a:p>
          <a:p>
            <a:pPr algn="ctr"/>
            <a:r>
              <a:rPr kumimoji="1"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결정적으로 </a:t>
            </a:r>
            <a:r>
              <a:rPr kumimoji="1" lang="en-US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Nanum Gothic" charset="-127"/>
              </a:rPr>
              <a:t>”</a:t>
            </a:r>
            <a:r>
              <a:rPr kumimoji="1"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충전소 설치 지역 </a:t>
            </a:r>
            <a:endParaRPr kumimoji="1" lang="en-US" altLang="ko-KR" sz="1400" dirty="0">
              <a:latin typeface="-윤고딕320" panose="02030504000101010101" pitchFamily="18" charset="-127"/>
              <a:ea typeface="-윤고딕320" panose="02030504000101010101" pitchFamily="18" charset="-127"/>
              <a:cs typeface="Nanum Gothic" charset="-127"/>
            </a:endParaRPr>
          </a:p>
          <a:p>
            <a:pPr algn="ctr"/>
            <a:r>
              <a:rPr kumimoji="1"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반경 </a:t>
            </a:r>
            <a:r>
              <a:rPr kumimoji="1"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1km</a:t>
            </a:r>
            <a:r>
              <a:rPr kumimoji="1" lang="en-US" altLang="ko-KR" sz="1400" dirty="0">
                <a:latin typeface="굴림" panose="020B0600000101010101" pitchFamily="50" charset="-127"/>
                <a:ea typeface="굴림" panose="020B0600000101010101" pitchFamily="50" charset="-127"/>
                <a:cs typeface="Nanum Gothic" charset="-127"/>
              </a:rPr>
              <a:t>” </a:t>
            </a:r>
            <a:r>
              <a:rPr kumimoji="1"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에 해당 동이 </a:t>
            </a:r>
            <a:endParaRPr kumimoji="1" lang="en-US" altLang="ko-KR" sz="1400" dirty="0">
              <a:latin typeface="-윤고딕320" panose="02030504000101010101" pitchFamily="18" charset="-127"/>
              <a:ea typeface="-윤고딕320" panose="02030504000101010101" pitchFamily="18" charset="-127"/>
              <a:cs typeface="Nanum Gothic" charset="-127"/>
            </a:endParaRPr>
          </a:p>
          <a:p>
            <a:pPr algn="ctr"/>
            <a:r>
              <a:rPr kumimoji="1"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모두 위배되어</a:t>
            </a:r>
            <a:r>
              <a:rPr kumimoji="1"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 </a:t>
            </a:r>
            <a:r>
              <a:rPr kumimoji="1" lang="ko-KR" altLang="en-US" sz="1400" dirty="0">
                <a:latin typeface="-윤고딕330" pitchFamily="18" charset="-127"/>
                <a:ea typeface="-윤고딕330" pitchFamily="18" charset="-127"/>
                <a:cs typeface="Nanum Gothic" charset="-127"/>
              </a:rPr>
              <a:t>선정 제외</a:t>
            </a:r>
            <a:endParaRPr kumimoji="1" lang="en-US" altLang="ko-KR" sz="1400" dirty="0">
              <a:latin typeface="-윤고딕330" pitchFamily="18" charset="-127"/>
              <a:ea typeface="-윤고딕330" pitchFamily="18" charset="-127"/>
              <a:cs typeface="Nanum Gothic" charset="-127"/>
            </a:endParaRPr>
          </a:p>
        </p:txBody>
      </p:sp>
      <p:sp>
        <p:nvSpPr>
          <p:cNvPr id="41" name="화살표: 오른쪽 22">
            <a:extLst>
              <a:ext uri="{FF2B5EF4-FFF2-40B4-BE49-F238E27FC236}">
                <a16:creationId xmlns:a16="http://schemas.microsoft.com/office/drawing/2014/main" id="{1B5F99DD-A0A2-4D4D-BA86-16B3CC8E42E8}"/>
              </a:ext>
            </a:extLst>
          </p:cNvPr>
          <p:cNvSpPr/>
          <p:nvPr/>
        </p:nvSpPr>
        <p:spPr>
          <a:xfrm rot="5400000">
            <a:off x="9561457" y="2792822"/>
            <a:ext cx="473054" cy="729186"/>
          </a:xfrm>
          <a:prstGeom prst="rightArrow">
            <a:avLst>
              <a:gd name="adj1" fmla="val 55452"/>
              <a:gd name="adj2" fmla="val 4653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3528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3" r="61"/>
          <a:stretch/>
        </p:blipFill>
        <p:spPr>
          <a:xfrm>
            <a:off x="82383" y="1248412"/>
            <a:ext cx="8763540" cy="5357541"/>
          </a:xfrm>
          <a:prstGeom prst="rect">
            <a:avLst/>
          </a:prstGeom>
        </p:spPr>
      </p:pic>
      <p:sp>
        <p:nvSpPr>
          <p:cNvPr id="27" name="사각형: 둥근 모서리 23">
            <a:extLst>
              <a:ext uri="{FF2B5EF4-FFF2-40B4-BE49-F238E27FC236}">
                <a16:creationId xmlns:a16="http://schemas.microsoft.com/office/drawing/2014/main" id="{5EE995F0-1836-4FE1-A09D-90A6C655031A}"/>
              </a:ext>
            </a:extLst>
          </p:cNvPr>
          <p:cNvSpPr/>
          <p:nvPr/>
        </p:nvSpPr>
        <p:spPr>
          <a:xfrm>
            <a:off x="8219976" y="1536572"/>
            <a:ext cx="3242330" cy="128869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텍스트 상자 1"/>
          <p:cNvSpPr txBox="1"/>
          <p:nvPr/>
        </p:nvSpPr>
        <p:spPr>
          <a:xfrm>
            <a:off x="1975368" y="384942"/>
            <a:ext cx="3361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클러스터 별 특징</a:t>
            </a:r>
          </a:p>
        </p:txBody>
      </p:sp>
      <p:cxnSp>
        <p:nvCxnSpPr>
          <p:cNvPr id="31" name="직선 연결선 30"/>
          <p:cNvCxnSpPr/>
          <p:nvPr/>
        </p:nvCxnSpPr>
        <p:spPr>
          <a:xfrm>
            <a:off x="351226" y="776433"/>
            <a:ext cx="11402750" cy="12111"/>
          </a:xfrm>
          <a:prstGeom prst="line">
            <a:avLst/>
          </a:prstGeom>
          <a:ln w="9525">
            <a:solidFill>
              <a:srgbClr val="949BA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텍스트 상자 6"/>
          <p:cNvSpPr txBox="1"/>
          <p:nvPr/>
        </p:nvSpPr>
        <p:spPr>
          <a:xfrm>
            <a:off x="553658" y="206080"/>
            <a:ext cx="1556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err="1">
                <a:latin typeface="-윤고딕330" panose="02030504000101010101" pitchFamily="18" charset="-127"/>
                <a:ea typeface="-윤고딕330" panose="02030504000101010101" pitchFamily="18" charset="-127"/>
                <a:cs typeface="Nanum Gothic" charset="-127"/>
              </a:rPr>
              <a:t>분석과정</a:t>
            </a:r>
            <a:endParaRPr kumimoji="1" lang="ko-KR" altLang="en-US" sz="2800" dirty="0">
              <a:latin typeface="-윤고딕330" panose="02030504000101010101" pitchFamily="18" charset="-127"/>
              <a:ea typeface="-윤고딕330" panose="02030504000101010101" pitchFamily="18" charset="-127"/>
              <a:cs typeface="Nanum Gothic" charset="-127"/>
            </a:endParaRPr>
          </a:p>
        </p:txBody>
      </p:sp>
      <p:sp>
        <p:nvSpPr>
          <p:cNvPr id="36" name="텍스트 상자 1"/>
          <p:cNvSpPr txBox="1"/>
          <p:nvPr/>
        </p:nvSpPr>
        <p:spPr>
          <a:xfrm>
            <a:off x="553658" y="1066990"/>
            <a:ext cx="3705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-윤고딕330" panose="02030504000101010101" pitchFamily="18" charset="-127"/>
                <a:ea typeface="-윤고딕330" panose="02030504000101010101" pitchFamily="18" charset="-127"/>
                <a:cs typeface="Nanum Gothic" charset="-127"/>
              </a:rPr>
              <a:t>클러스터 </a:t>
            </a:r>
            <a:r>
              <a:rPr kumimoji="1" lang="en-US" altLang="ko-KR" sz="1400" dirty="0">
                <a:latin typeface="-윤고딕330" panose="02030504000101010101" pitchFamily="18" charset="-127"/>
                <a:ea typeface="-윤고딕330" panose="02030504000101010101" pitchFamily="18" charset="-127"/>
                <a:cs typeface="Nanum Gothic" charset="-127"/>
              </a:rPr>
              <a:t>1</a:t>
            </a:r>
            <a:endParaRPr kumimoji="1" lang="ko-KR" altLang="en-US" sz="1400" dirty="0">
              <a:latin typeface="-윤고딕330" panose="02030504000101010101" pitchFamily="18" charset="-127"/>
              <a:ea typeface="-윤고딕330" panose="02030504000101010101" pitchFamily="18" charset="-127"/>
              <a:cs typeface="Nanum Gothic" charset="-127"/>
            </a:endParaRPr>
          </a:p>
        </p:txBody>
      </p:sp>
      <p:sp>
        <p:nvSpPr>
          <p:cNvPr id="37" name="이등변 삼각형 36"/>
          <p:cNvSpPr/>
          <p:nvPr/>
        </p:nvSpPr>
        <p:spPr>
          <a:xfrm rot="5400000">
            <a:off x="590322" y="1109082"/>
            <a:ext cx="250580" cy="223593"/>
          </a:xfrm>
          <a:prstGeom prst="triangle">
            <a:avLst/>
          </a:prstGeom>
          <a:solidFill>
            <a:srgbClr val="BAD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EA7DBF-0E7E-4AEB-B747-F3E14B533E5A}"/>
              </a:ext>
            </a:extLst>
          </p:cNvPr>
          <p:cNvSpPr txBox="1"/>
          <p:nvPr/>
        </p:nvSpPr>
        <p:spPr>
          <a:xfrm>
            <a:off x="6160867" y="3418222"/>
            <a:ext cx="1350276" cy="60016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[</a:t>
            </a:r>
            <a:r>
              <a:rPr lang="ko-KR" altLang="en-US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성산구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]</a:t>
            </a:r>
          </a:p>
          <a:p>
            <a:r>
              <a:rPr lang="ko-KR" altLang="en-US" sz="1100" dirty="0" err="1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가음정동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, </a:t>
            </a:r>
            <a:r>
              <a:rPr lang="ko-KR" altLang="en-US" sz="1100" dirty="0" err="1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반송동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, </a:t>
            </a:r>
            <a:r>
              <a:rPr lang="ko-KR" altLang="en-US" sz="1100" dirty="0" err="1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사파동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, </a:t>
            </a:r>
            <a:r>
              <a:rPr lang="ko-KR" altLang="en-US" sz="1100" dirty="0" err="1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상남동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, 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925761D-1028-4312-9CE4-085F96E8C883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5147331" y="3718304"/>
            <a:ext cx="1013536" cy="79472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B1AA127-67A1-434D-8DEB-F00F09B8B1CD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1524447" y="3774916"/>
            <a:ext cx="2131676" cy="832339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3B42283-7FD6-4AB9-A138-87E8772B2A9C}"/>
              </a:ext>
            </a:extLst>
          </p:cNvPr>
          <p:cNvSpPr txBox="1"/>
          <p:nvPr/>
        </p:nvSpPr>
        <p:spPr>
          <a:xfrm>
            <a:off x="553658" y="3559472"/>
            <a:ext cx="970789" cy="43088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[</a:t>
            </a:r>
            <a:r>
              <a:rPr lang="ko-KR" altLang="en-US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마산합포구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]</a:t>
            </a:r>
          </a:p>
          <a:p>
            <a:r>
              <a:rPr lang="ko-KR" altLang="en-US" sz="1100" dirty="0" err="1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월영동</a:t>
            </a:r>
            <a:endParaRPr lang="en-US" altLang="ko-KR" sz="1100" dirty="0">
              <a:latin typeface="-윤고딕320" panose="02030504000101010101" pitchFamily="18" charset="-127"/>
              <a:ea typeface="-윤고딕320" panose="02030504000101010101" pitchFamily="18" charset="-127"/>
              <a:cs typeface="Nanum Gothic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AA5E22C-28B7-4CF3-AA60-3A88C86F26D6}"/>
              </a:ext>
            </a:extLst>
          </p:cNvPr>
          <p:cNvSpPr txBox="1"/>
          <p:nvPr/>
        </p:nvSpPr>
        <p:spPr>
          <a:xfrm>
            <a:off x="1449749" y="2040859"/>
            <a:ext cx="1150247" cy="43088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[</a:t>
            </a:r>
            <a:r>
              <a:rPr lang="ko-KR" altLang="en-US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마산회원구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]</a:t>
            </a:r>
          </a:p>
          <a:p>
            <a:r>
              <a:rPr lang="ko-KR" altLang="en-US" sz="1100" dirty="0" err="1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내서읍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, </a:t>
            </a:r>
            <a:r>
              <a:rPr lang="ko-KR" altLang="en-US" sz="1100" dirty="0" err="1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양덕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2</a:t>
            </a:r>
            <a:r>
              <a:rPr lang="ko-KR" altLang="en-US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동</a:t>
            </a:r>
            <a:endParaRPr lang="en-US" altLang="ko-KR" sz="1100" dirty="0">
              <a:latin typeface="-윤고딕320" panose="02030504000101010101" pitchFamily="18" charset="-127"/>
              <a:ea typeface="-윤고딕320" panose="02030504000101010101" pitchFamily="18" charset="-127"/>
              <a:cs typeface="Nanum Gothic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D687FD73-7A7F-4A67-A039-62F751E8E0DA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2024873" y="2471746"/>
            <a:ext cx="990782" cy="124655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2CC418B-2C9A-4747-A5F1-26FFA3083382}"/>
              </a:ext>
            </a:extLst>
          </p:cNvPr>
          <p:cNvCxnSpPr>
            <a:cxnSpLocks/>
            <a:stCxn id="49" idx="1"/>
          </p:cNvCxnSpPr>
          <p:nvPr/>
        </p:nvCxnSpPr>
        <p:spPr>
          <a:xfrm flipH="1">
            <a:off x="4259487" y="1721111"/>
            <a:ext cx="2035065" cy="1238966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08AA42D-7165-49A7-BBCD-154B7FFC386C}"/>
              </a:ext>
            </a:extLst>
          </p:cNvPr>
          <p:cNvSpPr txBox="1"/>
          <p:nvPr/>
        </p:nvSpPr>
        <p:spPr>
          <a:xfrm>
            <a:off x="6294552" y="1336390"/>
            <a:ext cx="1080663" cy="769441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[</a:t>
            </a:r>
            <a:r>
              <a:rPr lang="ko-KR" altLang="en-US" sz="1100" dirty="0" err="1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의창구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]</a:t>
            </a:r>
          </a:p>
          <a:p>
            <a:r>
              <a:rPr lang="ko-KR" altLang="en-US" sz="1100" dirty="0" err="1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명곡동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, </a:t>
            </a:r>
            <a:r>
              <a:rPr lang="ko-KR" altLang="en-US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봉림동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, </a:t>
            </a:r>
            <a:r>
              <a:rPr lang="ko-KR" altLang="en-US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북면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, </a:t>
            </a:r>
            <a:r>
              <a:rPr lang="ko-KR" altLang="en-US" sz="1100" dirty="0" err="1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용지동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, </a:t>
            </a:r>
            <a:r>
              <a:rPr lang="ko-KR" altLang="en-US" sz="1100" dirty="0" err="1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의창동</a:t>
            </a:r>
            <a:r>
              <a:rPr lang="en-US" altLang="ko-KR" sz="11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, </a:t>
            </a:r>
            <a:r>
              <a:rPr lang="ko-KR" altLang="en-US" sz="1100" dirty="0" err="1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팔룡동</a:t>
            </a:r>
            <a:endParaRPr lang="en-US" altLang="ko-KR" sz="1100" dirty="0">
              <a:latin typeface="-윤고딕320" panose="02030504000101010101" pitchFamily="18" charset="-127"/>
              <a:ea typeface="-윤고딕320" panose="02030504000101010101" pitchFamily="18" charset="-127"/>
              <a:cs typeface="Nanum Gothic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9505841" y="1608599"/>
            <a:ext cx="623889" cy="378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latin typeface="YDIYGO330" panose="02030504000101010101" pitchFamily="18" charset="-127"/>
                <a:ea typeface="YDIYGO330" panose="02030504000101010101" pitchFamily="18" charset="-127"/>
              </a:rPr>
              <a:t>특징</a:t>
            </a:r>
            <a:endParaRPr lang="en-US" altLang="ko-KR" sz="1200" dirty="0">
              <a:latin typeface="YDIYGO330" panose="02030504000101010101" pitchFamily="18" charset="-127"/>
              <a:ea typeface="YDIYGO330" panose="02030504000101010101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484364" y="1945023"/>
            <a:ext cx="27697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세 클러스터 중 가장 높은 </a:t>
            </a:r>
            <a:endParaRPr lang="en-US" altLang="ko-KR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거주인구와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상권 변수 보유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</a:p>
          <a:p>
            <a:pPr algn="ctr"/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평균 수준의 </a:t>
            </a:r>
            <a:r>
              <a:rPr lang="ko-KR" altLang="en-US" sz="14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직장인구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보유</a:t>
            </a:r>
          </a:p>
        </p:txBody>
      </p:sp>
      <p:sp>
        <p:nvSpPr>
          <p:cNvPr id="63" name="사각형: 둥근 모서리 21">
            <a:extLst>
              <a:ext uri="{FF2B5EF4-FFF2-40B4-BE49-F238E27FC236}">
                <a16:creationId xmlns:a16="http://schemas.microsoft.com/office/drawing/2014/main" id="{38F8C4F7-C1AD-4632-9564-C2779AE895F2}"/>
              </a:ext>
            </a:extLst>
          </p:cNvPr>
          <p:cNvSpPr/>
          <p:nvPr/>
        </p:nvSpPr>
        <p:spPr>
          <a:xfrm>
            <a:off x="8466648" y="3364755"/>
            <a:ext cx="2768007" cy="1226829"/>
          </a:xfrm>
          <a:prstGeom prst="round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화살표: 오른쪽 22">
            <a:extLst>
              <a:ext uri="{FF2B5EF4-FFF2-40B4-BE49-F238E27FC236}">
                <a16:creationId xmlns:a16="http://schemas.microsoft.com/office/drawing/2014/main" id="{1B5F99DD-A0A2-4D4D-BA86-16B3CC8E42E8}"/>
              </a:ext>
            </a:extLst>
          </p:cNvPr>
          <p:cNvSpPr/>
          <p:nvPr/>
        </p:nvSpPr>
        <p:spPr>
          <a:xfrm rot="5400000">
            <a:off x="9597636" y="2743078"/>
            <a:ext cx="400696" cy="729186"/>
          </a:xfrm>
          <a:prstGeom prst="rightArrow">
            <a:avLst>
              <a:gd name="adj1" fmla="val 55452"/>
              <a:gd name="adj2" fmla="val 4653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텍스트 상자 9">
            <a:extLst>
              <a:ext uri="{FF2B5EF4-FFF2-40B4-BE49-F238E27FC236}">
                <a16:creationId xmlns:a16="http://schemas.microsoft.com/office/drawing/2014/main" id="{9F814A7D-0D1F-4636-A61E-4C7908689EA5}"/>
              </a:ext>
            </a:extLst>
          </p:cNvPr>
          <p:cNvSpPr txBox="1"/>
          <p:nvPr/>
        </p:nvSpPr>
        <p:spPr>
          <a:xfrm>
            <a:off x="8528255" y="3502484"/>
            <a:ext cx="26351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세 변수 중 </a:t>
            </a:r>
            <a:r>
              <a:rPr kumimoji="1" lang="ko-KR" altLang="en-US" sz="1400" dirty="0" err="1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거주인구와</a:t>
            </a:r>
            <a:r>
              <a:rPr kumimoji="1"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 </a:t>
            </a:r>
            <a:r>
              <a:rPr kumimoji="1" lang="ko-KR" altLang="en-US" sz="1400" dirty="0" err="1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상권변수가</a:t>
            </a:r>
            <a:r>
              <a:rPr kumimoji="1"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 높고 직장인구변수가 평균 이상이므로 가장 적절한 군집으로 판단되어 </a:t>
            </a:r>
            <a:r>
              <a:rPr kumimoji="1" lang="ko-KR" altLang="en-US" sz="1400" dirty="0">
                <a:solidFill>
                  <a:srgbClr val="C00000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Nanum Gothic" charset="-127"/>
              </a:rPr>
              <a:t>최적 군집으로 선정</a:t>
            </a:r>
            <a:endParaRPr kumimoji="1" lang="en-US" altLang="ko-KR" sz="1400" dirty="0">
              <a:solidFill>
                <a:srgbClr val="C00000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Nanum Gothic" charset="-127"/>
            </a:endParaRPr>
          </a:p>
        </p:txBody>
      </p:sp>
      <p:sp>
        <p:nvSpPr>
          <p:cNvPr id="24" name="사각형: 둥근 모서리 21">
            <a:extLst>
              <a:ext uri="{FF2B5EF4-FFF2-40B4-BE49-F238E27FC236}">
                <a16:creationId xmlns:a16="http://schemas.microsoft.com/office/drawing/2014/main" id="{38F8C4F7-C1AD-4632-9564-C2779AE895F2}"/>
              </a:ext>
            </a:extLst>
          </p:cNvPr>
          <p:cNvSpPr/>
          <p:nvPr/>
        </p:nvSpPr>
        <p:spPr>
          <a:xfrm>
            <a:off x="8466648" y="5153996"/>
            <a:ext cx="2768007" cy="122682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화살표: 오른쪽 22">
            <a:extLst>
              <a:ext uri="{FF2B5EF4-FFF2-40B4-BE49-F238E27FC236}">
                <a16:creationId xmlns:a16="http://schemas.microsoft.com/office/drawing/2014/main" id="{1B5F99DD-A0A2-4D4D-BA86-16B3CC8E42E8}"/>
              </a:ext>
            </a:extLst>
          </p:cNvPr>
          <p:cNvSpPr/>
          <p:nvPr/>
        </p:nvSpPr>
        <p:spPr>
          <a:xfrm rot="5400000">
            <a:off x="9618903" y="4508197"/>
            <a:ext cx="358161" cy="729186"/>
          </a:xfrm>
          <a:prstGeom prst="rightArrow">
            <a:avLst>
              <a:gd name="adj1" fmla="val 55452"/>
              <a:gd name="adj2" fmla="val 4653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텍스트 상자 9">
            <a:extLst>
              <a:ext uri="{FF2B5EF4-FFF2-40B4-BE49-F238E27FC236}">
                <a16:creationId xmlns:a16="http://schemas.microsoft.com/office/drawing/2014/main" id="{9F814A7D-0D1F-4636-A61E-4C7908689EA5}"/>
              </a:ext>
            </a:extLst>
          </p:cNvPr>
          <p:cNvSpPr txBox="1"/>
          <p:nvPr/>
        </p:nvSpPr>
        <p:spPr>
          <a:xfrm>
            <a:off x="8466648" y="5291725"/>
            <a:ext cx="27680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선발된 클러스터 </a:t>
            </a:r>
            <a:r>
              <a:rPr kumimoji="1"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1</a:t>
            </a:r>
            <a:r>
              <a:rPr kumimoji="1"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의 </a:t>
            </a:r>
            <a:r>
              <a:rPr kumimoji="1"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13</a:t>
            </a:r>
            <a:r>
              <a:rPr kumimoji="1"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개 지역 中</a:t>
            </a:r>
            <a:r>
              <a:rPr kumimoji="1"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 </a:t>
            </a:r>
            <a:r>
              <a:rPr kumimoji="1" lang="ko-KR" altLang="en-US" sz="1400" u="sng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앞서 산정된 충전소 반경 </a:t>
            </a:r>
            <a:r>
              <a:rPr kumimoji="1" lang="en-US" altLang="ko-KR" sz="1400" u="sng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1km </a:t>
            </a:r>
            <a:r>
              <a:rPr kumimoji="1" lang="ko-KR" altLang="en-US" sz="1400" u="sng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제외 지역</a:t>
            </a:r>
            <a:r>
              <a:rPr kumimoji="1"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을 </a:t>
            </a:r>
            <a:r>
              <a:rPr kumimoji="1" lang="ko-KR" altLang="en-US" sz="1400" dirty="0">
                <a:latin typeface="-윤고딕330" panose="02030504000101010101" pitchFamily="18" charset="-127"/>
                <a:ea typeface="-윤고딕330" panose="02030504000101010101" pitchFamily="18" charset="-127"/>
                <a:cs typeface="Nanum Gothic" charset="-127"/>
              </a:rPr>
              <a:t>전기차충전소 설치 추천 입지로 선발</a:t>
            </a:r>
          </a:p>
        </p:txBody>
      </p:sp>
    </p:spTree>
    <p:extLst>
      <p:ext uri="{BB962C8B-B14F-4D97-AF65-F5344CB8AC3E}">
        <p14:creationId xmlns:p14="http://schemas.microsoft.com/office/powerpoint/2010/main" val="520804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1A0833-5140-4EB0-9763-DC0F2892A4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1" r="23182"/>
          <a:stretch/>
        </p:blipFill>
        <p:spPr>
          <a:xfrm>
            <a:off x="2643321" y="788544"/>
            <a:ext cx="6682620" cy="599306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33B42283-7FD6-4AB9-A138-87E8772B2A9C}"/>
              </a:ext>
            </a:extLst>
          </p:cNvPr>
          <p:cNvSpPr txBox="1"/>
          <p:nvPr/>
        </p:nvSpPr>
        <p:spPr>
          <a:xfrm>
            <a:off x="8359710" y="2776021"/>
            <a:ext cx="80340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-윤고딕340" panose="02030504000101010101" pitchFamily="18" charset="-127"/>
                <a:ea typeface="-윤고딕340" panose="02030504000101010101" pitchFamily="18" charset="-127"/>
                <a:cs typeface="Nanum Gothic" charset="-127"/>
              </a:rPr>
              <a:t>봉림동</a:t>
            </a:r>
            <a:endParaRPr lang="en-US" altLang="ko-KR" sz="1400" dirty="0">
              <a:latin typeface="-윤고딕340" panose="02030504000101010101" pitchFamily="18" charset="-127"/>
              <a:ea typeface="-윤고딕340" panose="02030504000101010101" pitchFamily="18" charset="-127"/>
              <a:cs typeface="Nanum Gothic" charset="-127"/>
            </a:endParaRPr>
          </a:p>
        </p:txBody>
      </p: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D687FD73-7A7F-4A67-A039-62F751E8E0DA}"/>
              </a:ext>
            </a:extLst>
          </p:cNvPr>
          <p:cNvCxnSpPr>
            <a:cxnSpLocks/>
          </p:cNvCxnSpPr>
          <p:nvPr/>
        </p:nvCxnSpPr>
        <p:spPr>
          <a:xfrm>
            <a:off x="4484083" y="2279208"/>
            <a:ext cx="1703748" cy="80459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3D30010-5E0C-4052-BDD6-0488CD76AAB5}"/>
              </a:ext>
            </a:extLst>
          </p:cNvPr>
          <p:cNvCxnSpPr>
            <a:cxnSpLocks/>
            <a:endCxn id="93" idx="1"/>
          </p:cNvCxnSpPr>
          <p:nvPr/>
        </p:nvCxnSpPr>
        <p:spPr>
          <a:xfrm flipV="1">
            <a:off x="7225768" y="2929910"/>
            <a:ext cx="1133942" cy="373109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351226" y="776433"/>
            <a:ext cx="11402750" cy="12111"/>
          </a:xfrm>
          <a:prstGeom prst="line">
            <a:avLst/>
          </a:prstGeom>
          <a:ln w="9525">
            <a:solidFill>
              <a:srgbClr val="949BA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텍스트 상자 6"/>
          <p:cNvSpPr txBox="1"/>
          <p:nvPr/>
        </p:nvSpPr>
        <p:spPr>
          <a:xfrm>
            <a:off x="553657" y="206080"/>
            <a:ext cx="5430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-윤고딕330" panose="02030504000101010101" pitchFamily="18" charset="-127"/>
                <a:ea typeface="-윤고딕330" panose="02030504000101010101" pitchFamily="18" charset="-127"/>
                <a:cs typeface="Nanum Gothic" charset="-127"/>
              </a:rPr>
              <a:t>분석결과 </a:t>
            </a:r>
            <a:r>
              <a:rPr kumimoji="1" lang="en-US" altLang="ko-KR" sz="2800" dirty="0">
                <a:latin typeface="-윤고딕330" panose="02030504000101010101" pitchFamily="18" charset="-127"/>
                <a:ea typeface="-윤고딕330" panose="02030504000101010101" pitchFamily="18" charset="-127"/>
                <a:cs typeface="Nanum Gothic" charset="-127"/>
              </a:rPr>
              <a:t>/ </a:t>
            </a:r>
            <a:r>
              <a:rPr kumimoji="1" lang="ko-KR" altLang="en-US" sz="2800" dirty="0">
                <a:latin typeface="-윤고딕330" panose="02030504000101010101" pitchFamily="18" charset="-127"/>
                <a:ea typeface="-윤고딕330" panose="02030504000101010101" pitchFamily="18" charset="-127"/>
                <a:cs typeface="Nanum Gothic" charset="-127"/>
              </a:rPr>
              <a:t>활용방안 및 기대효과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3B42283-7FD6-4AB9-A138-87E8772B2A9C}"/>
              </a:ext>
            </a:extLst>
          </p:cNvPr>
          <p:cNvSpPr txBox="1"/>
          <p:nvPr/>
        </p:nvSpPr>
        <p:spPr>
          <a:xfrm>
            <a:off x="4013875" y="2030046"/>
            <a:ext cx="80340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-윤고딕340" panose="02030504000101010101" pitchFamily="18" charset="-127"/>
                <a:ea typeface="-윤고딕340" panose="02030504000101010101" pitchFamily="18" charset="-127"/>
                <a:cs typeface="Nanum Gothic" charset="-127"/>
              </a:rPr>
              <a:t>의창동</a:t>
            </a:r>
            <a:endParaRPr lang="en-US" altLang="ko-KR" sz="1400" dirty="0">
              <a:latin typeface="-윤고딕340" panose="02030504000101010101" pitchFamily="18" charset="-127"/>
              <a:ea typeface="-윤고딕340" panose="02030504000101010101" pitchFamily="18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3294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>
            <a:off x="351226" y="776433"/>
            <a:ext cx="11402750" cy="12111"/>
          </a:xfrm>
          <a:prstGeom prst="line">
            <a:avLst/>
          </a:prstGeom>
          <a:ln w="9525">
            <a:solidFill>
              <a:srgbClr val="949BA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텍스트 상자 6"/>
          <p:cNvSpPr txBox="1"/>
          <p:nvPr/>
        </p:nvSpPr>
        <p:spPr>
          <a:xfrm>
            <a:off x="553657" y="206080"/>
            <a:ext cx="5430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-윤고딕330" panose="02030504000101010101" pitchFamily="18" charset="-127"/>
                <a:ea typeface="-윤고딕330" panose="02030504000101010101" pitchFamily="18" charset="-127"/>
                <a:cs typeface="Nanum Gothic" charset="-127"/>
              </a:rPr>
              <a:t>분석결과 </a:t>
            </a:r>
            <a:r>
              <a:rPr kumimoji="1" lang="en-US" altLang="ko-KR" sz="2800" dirty="0">
                <a:latin typeface="-윤고딕330" panose="02030504000101010101" pitchFamily="18" charset="-127"/>
                <a:ea typeface="-윤고딕330" panose="02030504000101010101" pitchFamily="18" charset="-127"/>
                <a:cs typeface="Nanum Gothic" charset="-127"/>
              </a:rPr>
              <a:t>/ </a:t>
            </a:r>
            <a:r>
              <a:rPr kumimoji="1" lang="ko-KR" altLang="en-US" sz="2800" dirty="0">
                <a:latin typeface="-윤고딕330" panose="02030504000101010101" pitchFamily="18" charset="-127"/>
                <a:ea typeface="-윤고딕330" panose="02030504000101010101" pitchFamily="18" charset="-127"/>
                <a:cs typeface="Nanum Gothic" charset="-127"/>
              </a:rPr>
              <a:t>활용방안 및 기대효과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FD3B5CB-24C9-4F5D-88B9-E63A78661BF3}"/>
              </a:ext>
            </a:extLst>
          </p:cNvPr>
          <p:cNvSpPr/>
          <p:nvPr/>
        </p:nvSpPr>
        <p:spPr>
          <a:xfrm>
            <a:off x="7636032" y="2505536"/>
            <a:ext cx="328229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▶ 현재 의창동에는 </a:t>
            </a:r>
            <a:r>
              <a:rPr lang="ko-KR" altLang="en-US" sz="14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도서관</a:t>
            </a:r>
            <a:r>
              <a:rPr lang="en-US" altLang="ko-KR" sz="14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4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기차역</a:t>
            </a:r>
            <a:r>
              <a:rPr lang="en-US" altLang="ko-KR" sz="14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4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버스터미널</a:t>
            </a:r>
            <a:r>
              <a:rPr lang="en-US" altLang="ko-KR" sz="14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4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역사유적지 등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 있으며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</a:p>
          <a:p>
            <a:pPr fontAlgn="base"/>
            <a:endParaRPr lang="en-US" altLang="ko-KR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/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▶ 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2023 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년에는 </a:t>
            </a:r>
            <a:r>
              <a:rPr lang="ko-KR" altLang="en-US" sz="14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대형 스타필드몰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 들어설 예정임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endParaRPr lang="ko-KR" altLang="en-US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/>
            <a:endParaRPr lang="en-US" altLang="ko-KR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/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▶ 이러한 </a:t>
            </a:r>
            <a:r>
              <a:rPr lang="ko-KR" altLang="en-US" sz="14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집객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시설 근처에 전기차 충전소가 설치 된다면 전기차 사용 시민들은 편리하게 상권 주변에서 충전소를 이용 할 수 있을 것으로 사료됨</a:t>
            </a:r>
            <a:endParaRPr lang="en-US" altLang="ko-KR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/>
            <a:endParaRPr lang="en-US" altLang="ko-KR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/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▶ 또한 </a:t>
            </a:r>
            <a:r>
              <a:rPr lang="ko-KR" altLang="en-US" sz="14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미래에 전기차 구매를 고민하고 있는 시민들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또한 긍정적인 영향이 있어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궁극적으로 </a:t>
            </a:r>
            <a:r>
              <a:rPr lang="ko-KR" altLang="en-US" sz="1400" u="sng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창원시의 미세먼지 감축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에 큰 도움이 될 수 있을 거라 판단됨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7450057" y="2168769"/>
            <a:ext cx="3654245" cy="4313825"/>
          </a:xfrm>
          <a:prstGeom prst="rect">
            <a:avLst/>
          </a:prstGeom>
          <a:noFill/>
          <a:ln w="63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5678" b="5340"/>
          <a:stretch/>
        </p:blipFill>
        <p:spPr>
          <a:xfrm>
            <a:off x="882439" y="1548217"/>
            <a:ext cx="6333113" cy="4940453"/>
          </a:xfrm>
          <a:prstGeom prst="rect">
            <a:avLst/>
          </a:prstGeom>
        </p:spPr>
      </p:pic>
      <p:sp>
        <p:nvSpPr>
          <p:cNvPr id="13" name="텍스트 상자 1"/>
          <p:cNvSpPr txBox="1"/>
          <p:nvPr/>
        </p:nvSpPr>
        <p:spPr>
          <a:xfrm>
            <a:off x="553658" y="1066990"/>
            <a:ext cx="3705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-윤고딕330" panose="02030504000101010101" pitchFamily="18" charset="-127"/>
                <a:ea typeface="-윤고딕330" panose="02030504000101010101" pitchFamily="18" charset="-127"/>
                <a:cs typeface="Nanum Gothic" charset="-127"/>
              </a:rPr>
              <a:t>분석결과지역 </a:t>
            </a:r>
            <a:r>
              <a:rPr kumimoji="1" lang="en-US" altLang="ko-KR" sz="1400" dirty="0">
                <a:latin typeface="-윤고딕330" panose="02030504000101010101" pitchFamily="18" charset="-127"/>
                <a:ea typeface="-윤고딕330" panose="02030504000101010101" pitchFamily="18" charset="-127"/>
                <a:cs typeface="Nanum Gothic" charset="-127"/>
              </a:rPr>
              <a:t>(1) </a:t>
            </a:r>
            <a:r>
              <a:rPr kumimoji="1" lang="ko-KR" altLang="en-US" sz="1400" dirty="0" err="1">
                <a:latin typeface="-윤고딕330" panose="02030504000101010101" pitchFamily="18" charset="-127"/>
                <a:ea typeface="-윤고딕330" panose="02030504000101010101" pitchFamily="18" charset="-127"/>
                <a:cs typeface="Nanum Gothic" charset="-127"/>
              </a:rPr>
              <a:t>의창동</a:t>
            </a:r>
            <a:endParaRPr kumimoji="1" lang="ko-KR" altLang="en-US" sz="1400" dirty="0">
              <a:latin typeface="-윤고딕330" panose="02030504000101010101" pitchFamily="18" charset="-127"/>
              <a:ea typeface="-윤고딕330" panose="02030504000101010101" pitchFamily="18" charset="-127"/>
              <a:cs typeface="Nanum Gothic" charset="-127"/>
            </a:endParaRPr>
          </a:p>
        </p:txBody>
      </p:sp>
      <p:sp>
        <p:nvSpPr>
          <p:cNvPr id="14" name="이등변 삼각형 13"/>
          <p:cNvSpPr/>
          <p:nvPr/>
        </p:nvSpPr>
        <p:spPr>
          <a:xfrm rot="5400000">
            <a:off x="590322" y="1109082"/>
            <a:ext cx="250580" cy="223593"/>
          </a:xfrm>
          <a:prstGeom prst="triangle">
            <a:avLst/>
          </a:prstGeom>
          <a:solidFill>
            <a:srgbClr val="BAD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50057" y="1548217"/>
            <a:ext cx="3654245" cy="468878"/>
          </a:xfrm>
          <a:prstGeom prst="rect">
            <a:avLst/>
          </a:prstGeom>
          <a:solidFill>
            <a:srgbClr val="6DBBB2"/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endParaRPr lang="en-US" altLang="ko-KR" sz="1000" dirty="0">
              <a:solidFill>
                <a:schemeClr val="tx1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D4FF45-715F-4129-ADF2-0668308068E3}"/>
              </a:ext>
            </a:extLst>
          </p:cNvPr>
          <p:cNvSpPr txBox="1"/>
          <p:nvPr/>
        </p:nvSpPr>
        <p:spPr>
          <a:xfrm>
            <a:off x="8293898" y="1613379"/>
            <a:ext cx="2268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활용방안 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2251821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>
            <a:off x="351226" y="776433"/>
            <a:ext cx="11402750" cy="12111"/>
          </a:xfrm>
          <a:prstGeom prst="line">
            <a:avLst/>
          </a:prstGeom>
          <a:ln w="9525">
            <a:solidFill>
              <a:srgbClr val="949BA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텍스트 상자 6"/>
          <p:cNvSpPr txBox="1"/>
          <p:nvPr/>
        </p:nvSpPr>
        <p:spPr>
          <a:xfrm>
            <a:off x="553657" y="206080"/>
            <a:ext cx="5430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-윤고딕330" panose="02030504000101010101" pitchFamily="18" charset="-127"/>
                <a:ea typeface="-윤고딕330" panose="02030504000101010101" pitchFamily="18" charset="-127"/>
                <a:cs typeface="Nanum Gothic" charset="-127"/>
              </a:rPr>
              <a:t>분석결과 </a:t>
            </a:r>
            <a:r>
              <a:rPr kumimoji="1" lang="en-US" altLang="ko-KR" sz="2800" dirty="0">
                <a:latin typeface="-윤고딕330" panose="02030504000101010101" pitchFamily="18" charset="-127"/>
                <a:ea typeface="-윤고딕330" panose="02030504000101010101" pitchFamily="18" charset="-127"/>
                <a:cs typeface="Nanum Gothic" charset="-127"/>
              </a:rPr>
              <a:t>/ </a:t>
            </a:r>
            <a:r>
              <a:rPr kumimoji="1" lang="ko-KR" altLang="en-US" sz="2800" dirty="0">
                <a:latin typeface="-윤고딕330" panose="02030504000101010101" pitchFamily="18" charset="-127"/>
                <a:ea typeface="-윤고딕330" panose="02030504000101010101" pitchFamily="18" charset="-127"/>
                <a:cs typeface="Nanum Gothic" charset="-127"/>
              </a:rPr>
              <a:t>활용방안 및 기대효과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D3B5CB-24C9-4F5D-88B9-E63A78661BF3}"/>
              </a:ext>
            </a:extLst>
          </p:cNvPr>
          <p:cNvSpPr/>
          <p:nvPr/>
        </p:nvSpPr>
        <p:spPr>
          <a:xfrm>
            <a:off x="7634913" y="2382444"/>
            <a:ext cx="3284532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▶ 현재 </a:t>
            </a:r>
            <a:r>
              <a:rPr lang="ko-KR" altLang="en-US" sz="14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봉림동에는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다수의 </a:t>
            </a:r>
            <a:r>
              <a:rPr lang="ko-KR" altLang="en-US" sz="14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아파트 단지와 상가 밀집 지역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 존재하고</a:t>
            </a:r>
            <a:endParaRPr lang="en-US" altLang="ko-KR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/>
            <a:endParaRPr lang="en-US" altLang="ko-KR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/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▶ </a:t>
            </a:r>
            <a:r>
              <a:rPr lang="ko-KR" altLang="en-US" sz="14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창원</a:t>
            </a:r>
            <a:r>
              <a:rPr lang="en-US" altLang="ko-KR" sz="14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CC </a:t>
            </a:r>
            <a:r>
              <a:rPr lang="ko-KR" altLang="en-US" sz="14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골프장과 공원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이 있어 방문자 또한 많을 것으로 보이며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방문자는 </a:t>
            </a:r>
            <a:r>
              <a:rPr lang="ko-KR" altLang="en-US" sz="14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봉림동에서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식사 및 여가를 즐기고 갈 확률이 높음</a:t>
            </a:r>
            <a:endParaRPr lang="en-US" altLang="ko-KR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/>
            <a:endParaRPr lang="en-US" altLang="ko-KR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/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▶ 따라서 방문자와 주거 시민 모두 충전소를 이용할 수 있도록 상가 밀집 지역 근처 설치를 추천</a:t>
            </a:r>
            <a:endParaRPr lang="en-US" altLang="ko-KR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/>
            <a:endParaRPr lang="en-US" altLang="ko-KR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fontAlgn="base"/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▶ 뿐만 아니라 </a:t>
            </a:r>
            <a:r>
              <a:rPr lang="en-US" altLang="ko-KR" sz="14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LG</a:t>
            </a:r>
            <a:r>
              <a:rPr lang="ko-KR" altLang="en-US" sz="14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전자사원생활관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과 </a:t>
            </a:r>
            <a:r>
              <a:rPr lang="ko-KR" altLang="en-US" sz="14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창원대학교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도 있어 환</a:t>
            </a:r>
            <a:r>
              <a:rPr lang="ko-KR" altLang="en-US" sz="1400" u="sng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경문제에 상대적으로 관심이 많은 </a:t>
            </a:r>
            <a:r>
              <a:rPr lang="ko-KR" altLang="en-US" sz="1400" u="sng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젊은층</a:t>
            </a:r>
            <a:r>
              <a:rPr lang="ko-KR" altLang="en-US" sz="14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이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다수 분포되어 있음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따라서 충전소 설치 시 전기차 </a:t>
            </a:r>
            <a:r>
              <a:rPr lang="ko-KR" altLang="en-US" sz="14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구매량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증가에 도움을 줄 수 있을 것이라 파악됨</a:t>
            </a:r>
            <a:endParaRPr lang="en-US" altLang="ko-KR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450057" y="2168769"/>
            <a:ext cx="3654245" cy="4313825"/>
          </a:xfrm>
          <a:prstGeom prst="rect">
            <a:avLst/>
          </a:prstGeom>
          <a:noFill/>
          <a:ln w="63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텍스트 상자 1"/>
          <p:cNvSpPr txBox="1"/>
          <p:nvPr/>
        </p:nvSpPr>
        <p:spPr>
          <a:xfrm>
            <a:off x="553658" y="1066990"/>
            <a:ext cx="3705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-윤고딕330" panose="02030504000101010101" pitchFamily="18" charset="-127"/>
                <a:ea typeface="-윤고딕330" panose="02030504000101010101" pitchFamily="18" charset="-127"/>
                <a:cs typeface="Nanum Gothic" charset="-127"/>
              </a:rPr>
              <a:t>분석결과지역 </a:t>
            </a:r>
            <a:r>
              <a:rPr kumimoji="1" lang="en-US" altLang="ko-KR" sz="1400" dirty="0">
                <a:latin typeface="-윤고딕330" panose="02030504000101010101" pitchFamily="18" charset="-127"/>
                <a:ea typeface="-윤고딕330" panose="02030504000101010101" pitchFamily="18" charset="-127"/>
                <a:cs typeface="Nanum Gothic" charset="-127"/>
              </a:rPr>
              <a:t>(2) </a:t>
            </a:r>
            <a:r>
              <a:rPr kumimoji="1" lang="ko-KR" altLang="en-US" sz="1400" dirty="0" err="1">
                <a:latin typeface="-윤고딕330" panose="02030504000101010101" pitchFamily="18" charset="-127"/>
                <a:ea typeface="-윤고딕330" panose="02030504000101010101" pitchFamily="18" charset="-127"/>
                <a:cs typeface="Nanum Gothic" charset="-127"/>
              </a:rPr>
              <a:t>봉림동</a:t>
            </a:r>
            <a:endParaRPr kumimoji="1" lang="ko-KR" altLang="en-US" sz="1400" dirty="0">
              <a:latin typeface="-윤고딕330" panose="02030504000101010101" pitchFamily="18" charset="-127"/>
              <a:ea typeface="-윤고딕330" panose="02030504000101010101" pitchFamily="18" charset="-127"/>
              <a:cs typeface="Nanum Gothic" charset="-127"/>
            </a:endParaRPr>
          </a:p>
        </p:txBody>
      </p:sp>
      <p:sp>
        <p:nvSpPr>
          <p:cNvPr id="16" name="이등변 삼각형 15"/>
          <p:cNvSpPr/>
          <p:nvPr/>
        </p:nvSpPr>
        <p:spPr>
          <a:xfrm rot="5400000">
            <a:off x="590322" y="1109082"/>
            <a:ext cx="250580" cy="223593"/>
          </a:xfrm>
          <a:prstGeom prst="triangle">
            <a:avLst/>
          </a:prstGeom>
          <a:solidFill>
            <a:srgbClr val="BAD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450057" y="1548217"/>
            <a:ext cx="3654245" cy="468878"/>
          </a:xfrm>
          <a:prstGeom prst="rect">
            <a:avLst/>
          </a:prstGeom>
          <a:solidFill>
            <a:srgbClr val="6DBBB2"/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endParaRPr lang="en-US" altLang="ko-KR" sz="1000" dirty="0">
              <a:solidFill>
                <a:schemeClr val="tx1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D4FF45-715F-4129-ADF2-0668308068E3}"/>
              </a:ext>
            </a:extLst>
          </p:cNvPr>
          <p:cNvSpPr txBox="1"/>
          <p:nvPr/>
        </p:nvSpPr>
        <p:spPr>
          <a:xfrm>
            <a:off x="8217698" y="1613379"/>
            <a:ext cx="2268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활용방안 및 기대효과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853" r="484"/>
          <a:stretch/>
        </p:blipFill>
        <p:spPr>
          <a:xfrm>
            <a:off x="726832" y="2017095"/>
            <a:ext cx="6538368" cy="389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251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Google Shape;202;p19">
            <a:extLst>
              <a:ext uri="{FF2B5EF4-FFF2-40B4-BE49-F238E27FC236}">
                <a16:creationId xmlns:a16="http://schemas.microsoft.com/office/drawing/2014/main" id="{76192A76-6EF6-46B2-B8FC-262B0DAA4C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9846293"/>
              </p:ext>
            </p:extLst>
          </p:nvPr>
        </p:nvGraphicFramePr>
        <p:xfrm>
          <a:off x="6014636" y="-1204998"/>
          <a:ext cx="5688675" cy="100052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9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6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298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1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Nanum Gothic Coding"/>
                          <a:sym typeface="Nanum Gothic Coding"/>
                        </a:rPr>
                        <a:t>데이터명</a:t>
                      </a:r>
                      <a:endParaRPr sz="800" b="1" dirty="0">
                        <a:latin typeface="-윤고딕320" panose="02030504000101010101" pitchFamily="18" charset="-127"/>
                        <a:ea typeface="-윤고딕320" panose="02030504000101010101" pitchFamily="18" charset="-127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>
                    <a:lnL w="28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1"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Nanum Gothic Coding"/>
                          <a:sym typeface="Nanum Gothic Coding"/>
                        </a:rPr>
                        <a:t>출처</a:t>
                      </a:r>
                      <a:endParaRPr sz="800" b="1">
                        <a:latin typeface="-윤고딕320" panose="02030504000101010101" pitchFamily="18" charset="-127"/>
                        <a:ea typeface="-윤고딕320" panose="02030504000101010101" pitchFamily="18" charset="-127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>
                    <a:lnL w="28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800" b="1"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Nanum Gothic Coding"/>
                          <a:sym typeface="Nanum Gothic Coding"/>
                        </a:rPr>
                        <a:t>기준년도</a:t>
                      </a:r>
                      <a:endParaRPr sz="800" b="1">
                        <a:latin typeface="-윤고딕320" panose="02030504000101010101" pitchFamily="18" charset="-127"/>
                        <a:ea typeface="-윤고딕320" panose="02030504000101010101" pitchFamily="18" charset="-127"/>
                        <a:cs typeface="Nanum Gothic Coding"/>
                        <a:sym typeface="Nanum Gothic Coding"/>
                      </a:endParaRPr>
                    </a:p>
                  </a:txBody>
                  <a:tcPr marL="91425" marR="91425" marT="91425" marB="91425">
                    <a:lnL w="28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21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Nanum Gothic Coding"/>
                          <a:sym typeface="Nanum Gothic Coding"/>
                        </a:rPr>
                        <a:t>행정경계 </a:t>
                      </a:r>
                      <a:r>
                        <a:rPr lang="en-US" altLang="ko-KR" sz="8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Nanum Gothic Coding"/>
                          <a:sym typeface="Nanum Gothic Coding"/>
                        </a:rPr>
                        <a:t>(</a:t>
                      </a:r>
                      <a:r>
                        <a:rPr lang="ko-KR" altLang="en-US" sz="8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Nanum Gothic Coding"/>
                          <a:sym typeface="Nanum Gothic Coding"/>
                        </a:rPr>
                        <a:t>읍</a:t>
                      </a:r>
                      <a:r>
                        <a:rPr lang="en-US" altLang="ko-KR" sz="8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Nanum Gothic Coding"/>
                          <a:sym typeface="Nanum Gothic Coding"/>
                        </a:rPr>
                        <a:t>,</a:t>
                      </a:r>
                      <a:r>
                        <a:rPr lang="ko-KR" altLang="en-US" sz="8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Nanum Gothic Coding"/>
                          <a:sym typeface="Nanum Gothic Coding"/>
                        </a:rPr>
                        <a:t>면</a:t>
                      </a:r>
                      <a:r>
                        <a:rPr lang="en-US" altLang="ko-KR" sz="8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Nanum Gothic Coding"/>
                          <a:sym typeface="Nanum Gothic Coding"/>
                        </a:rPr>
                        <a:t>,</a:t>
                      </a:r>
                      <a:r>
                        <a:rPr lang="ko-KR" altLang="en-US" sz="8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Nanum Gothic Coding"/>
                          <a:sym typeface="Nanum Gothic Coding"/>
                        </a:rPr>
                        <a:t>동</a:t>
                      </a:r>
                      <a:r>
                        <a:rPr lang="en-US" altLang="ko-KR" sz="8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Nanum Gothic Coding"/>
                          <a:sym typeface="Nanum Gothic Coding"/>
                        </a:rPr>
                        <a:t>,</a:t>
                      </a:r>
                      <a:r>
                        <a:rPr lang="ko-KR" altLang="en-US" sz="8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Nanum Gothic Coding"/>
                          <a:sym typeface="Nanum Gothic Coding"/>
                        </a:rPr>
                        <a:t>구</a:t>
                      </a:r>
                      <a:r>
                        <a:rPr lang="en-US" altLang="ko-KR" sz="8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Nanum Gothic Coding"/>
                          <a:sym typeface="Nanum Gothic Coding"/>
                        </a:rPr>
                        <a:t>)</a:t>
                      </a:r>
                      <a:endParaRPr lang="ko-KR" altLang="en-US" sz="800" dirty="0">
                        <a:latin typeface="-윤고딕320" panose="02030504000101010101" pitchFamily="18" charset="-127"/>
                        <a:ea typeface="-윤고딕320" panose="02030504000101010101" pitchFamily="18" charset="-127"/>
                        <a:cs typeface="Nanum Gothic Coding"/>
                        <a:sym typeface="Nanum Gothic Coding"/>
                      </a:endParaRPr>
                    </a:p>
                  </a:txBody>
                  <a:tcPr marL="64775" marR="64775" marT="17900" marB="17900" anchor="ctr">
                    <a:lnL w="3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Nanum Gothic Coding"/>
                          <a:sym typeface="Nanum Gothic Coding"/>
                        </a:rPr>
                        <a:t>빅데이터공유활용플랫폼</a:t>
                      </a:r>
                      <a:endParaRPr lang="ko-KR" altLang="en-US" sz="800" dirty="0">
                        <a:latin typeface="-윤고딕320" panose="02030504000101010101" pitchFamily="18" charset="-127"/>
                        <a:ea typeface="-윤고딕320" panose="02030504000101010101" pitchFamily="18" charset="-127"/>
                        <a:cs typeface="Nanum Gothic Coding"/>
                        <a:sym typeface="Nanum Gothic Coding"/>
                      </a:endParaRPr>
                    </a:p>
                  </a:txBody>
                  <a:tcPr marL="64775" marR="64775" marT="17900" marB="17900" anchor="ctr">
                    <a:lnL w="3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Nanum Gothic Coding"/>
                          <a:sym typeface="Nanum Gothic Coding"/>
                        </a:rPr>
                        <a:t>2015</a:t>
                      </a:r>
                      <a:endParaRPr lang="ko-KR" altLang="en-US" sz="800" dirty="0">
                        <a:latin typeface="-윤고딕320" panose="02030504000101010101" pitchFamily="18" charset="-127"/>
                        <a:ea typeface="-윤고딕320" panose="02030504000101010101" pitchFamily="18" charset="-127"/>
                        <a:cs typeface="Nanum Gothic Coding"/>
                        <a:sym typeface="Nanum Gothic Coding"/>
                      </a:endParaRPr>
                    </a:p>
                  </a:txBody>
                  <a:tcPr marL="64775" marR="64775" marT="17900" marB="17900" anchor="ctr">
                    <a:lnL w="3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21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Nanum Gothic Coding"/>
                          <a:sym typeface="Nanum Gothic Coding"/>
                        </a:rPr>
                        <a:t>거주인구 </a:t>
                      </a:r>
                      <a:r>
                        <a:rPr lang="en-US" altLang="ko-KR" sz="8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Nanum Gothic Coding"/>
                          <a:sym typeface="Nanum Gothic Coding"/>
                        </a:rPr>
                        <a:t>(</a:t>
                      </a:r>
                      <a:r>
                        <a:rPr lang="ko-KR" altLang="en-US" sz="8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Nanum Gothic Coding"/>
                          <a:sym typeface="Nanum Gothic Coding"/>
                        </a:rPr>
                        <a:t>행정동</a:t>
                      </a:r>
                      <a:r>
                        <a:rPr lang="en-US" altLang="ko-KR" sz="8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Nanum Gothic Coding"/>
                          <a:sym typeface="Nanum Gothic Coding"/>
                        </a:rPr>
                        <a:t>)</a:t>
                      </a:r>
                      <a:endParaRPr lang="ko-KR" altLang="en-US" sz="800" dirty="0">
                        <a:latin typeface="-윤고딕320" panose="02030504000101010101" pitchFamily="18" charset="-127"/>
                        <a:ea typeface="-윤고딕320" panose="02030504000101010101" pitchFamily="18" charset="-127"/>
                        <a:cs typeface="Nanum Gothic Coding"/>
                        <a:sym typeface="Nanum Gothic Coding"/>
                      </a:endParaRPr>
                    </a:p>
                  </a:txBody>
                  <a:tcPr marL="64775" marR="64775" marT="17900" marB="17900" anchor="ctr">
                    <a:lnL w="3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Nanum Gothic Coding"/>
                          <a:sym typeface="Nanum Gothic Coding"/>
                        </a:rPr>
                        <a:t>빅데이터공유활용플랫폼</a:t>
                      </a:r>
                      <a:endParaRPr lang="ko-KR" altLang="en-US" sz="800" dirty="0">
                        <a:latin typeface="-윤고딕320" panose="02030504000101010101" pitchFamily="18" charset="-127"/>
                        <a:ea typeface="-윤고딕320" panose="02030504000101010101" pitchFamily="18" charset="-127"/>
                        <a:cs typeface="Nanum Gothic Coding"/>
                        <a:sym typeface="Nanum Gothic Coding"/>
                      </a:endParaRPr>
                    </a:p>
                  </a:txBody>
                  <a:tcPr marL="64775" marR="64775" marT="17900" marB="17900" anchor="ctr">
                    <a:lnL w="3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Nanum Gothic Coding"/>
                          <a:sym typeface="Nanum Gothic Coding"/>
                        </a:rPr>
                        <a:t>2018.07</a:t>
                      </a:r>
                      <a:endParaRPr lang="ko-KR" altLang="en-US" sz="800" dirty="0">
                        <a:latin typeface="-윤고딕320" panose="02030504000101010101" pitchFamily="18" charset="-127"/>
                        <a:ea typeface="-윤고딕320" panose="02030504000101010101" pitchFamily="18" charset="-127"/>
                        <a:cs typeface="Nanum Gothic Coding"/>
                        <a:sym typeface="Nanum Gothic Coding"/>
                      </a:endParaRPr>
                    </a:p>
                  </a:txBody>
                  <a:tcPr marL="64775" marR="64775" marT="17900" marB="17900" anchor="ctr">
                    <a:lnL w="3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33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Nanum Gothic Coding"/>
                          <a:sym typeface="Nanum Gothic Coding"/>
                        </a:rPr>
                        <a:t>서울시 주민등록인구 </a:t>
                      </a:r>
                      <a:r>
                        <a:rPr lang="en-US" altLang="ko-KR" sz="8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Nanum Gothic Coding"/>
                          <a:sym typeface="Nanum Gothic Coding"/>
                        </a:rPr>
                        <a:t>(</a:t>
                      </a:r>
                      <a:r>
                        <a:rPr lang="ko-KR" altLang="en-US" sz="8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Nanum Gothic Coding"/>
                          <a:sym typeface="Nanum Gothic Coding"/>
                        </a:rPr>
                        <a:t>내국인 각 세별</a:t>
                      </a:r>
                      <a:r>
                        <a:rPr lang="en-US" altLang="ko-KR" sz="8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Nanum Gothic Coding"/>
                          <a:sym typeface="Nanum Gothic Coding"/>
                        </a:rPr>
                        <a:t>/</a:t>
                      </a:r>
                      <a:r>
                        <a:rPr lang="ko-KR" altLang="en-US" sz="8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Nanum Gothic Coding"/>
                          <a:sym typeface="Nanum Gothic Coding"/>
                        </a:rPr>
                        <a:t>구별</a:t>
                      </a:r>
                      <a:r>
                        <a:rPr lang="en-US" altLang="ko-KR" sz="8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Nanum Gothic Coding"/>
                          <a:sym typeface="Nanum Gothic Coding"/>
                        </a:rPr>
                        <a:t>) </a:t>
                      </a:r>
                      <a:r>
                        <a:rPr lang="ko-KR" altLang="en-US" sz="8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Nanum Gothic Coding"/>
                          <a:sym typeface="Nanum Gothic Coding"/>
                        </a:rPr>
                        <a:t>통계</a:t>
                      </a:r>
                    </a:p>
                  </a:txBody>
                  <a:tcPr marL="64775" marR="64775" marT="17900" marB="17900" anchor="ctr">
                    <a:lnL w="3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Nanum Gothic Coding"/>
                          <a:sym typeface="Nanum Gothic Coding"/>
                        </a:rPr>
                        <a:t>서울열린데이터광장</a:t>
                      </a:r>
                      <a:endParaRPr lang="ko-KR" altLang="en-US" sz="800" dirty="0">
                        <a:latin typeface="-윤고딕320" panose="02030504000101010101" pitchFamily="18" charset="-127"/>
                        <a:ea typeface="-윤고딕320" panose="02030504000101010101" pitchFamily="18" charset="-127"/>
                        <a:cs typeface="Nanum Gothic Coding"/>
                        <a:sym typeface="Nanum Gothic Coding"/>
                      </a:endParaRPr>
                    </a:p>
                  </a:txBody>
                  <a:tcPr marL="64775" marR="64775" marT="17900" marB="17900" anchor="ctr">
                    <a:lnL w="3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Nanum Gothic Coding"/>
                          <a:sym typeface="Nanum Gothic Coding"/>
                        </a:rPr>
                        <a:t>2018</a:t>
                      </a:r>
                      <a:endParaRPr lang="ko-KR" altLang="en-US" sz="800" dirty="0">
                        <a:latin typeface="-윤고딕320" panose="02030504000101010101" pitchFamily="18" charset="-127"/>
                        <a:ea typeface="-윤고딕320" panose="02030504000101010101" pitchFamily="18" charset="-127"/>
                        <a:cs typeface="Nanum Gothic Coding"/>
                        <a:sym typeface="Nanum Gothic Coding"/>
                      </a:endParaRPr>
                    </a:p>
                  </a:txBody>
                  <a:tcPr marL="64775" marR="64775" marT="17900" marB="17900" anchor="ctr">
                    <a:lnL w="3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" name="Google Shape;199;p19">
            <a:extLst>
              <a:ext uri="{FF2B5EF4-FFF2-40B4-BE49-F238E27FC236}">
                <a16:creationId xmlns:a16="http://schemas.microsoft.com/office/drawing/2014/main" id="{C4A03CAC-FA23-4E2F-A547-115D727CB272}"/>
              </a:ext>
            </a:extLst>
          </p:cNvPr>
          <p:cNvSpPr txBox="1"/>
          <p:nvPr/>
        </p:nvSpPr>
        <p:spPr>
          <a:xfrm>
            <a:off x="1579650" y="5596591"/>
            <a:ext cx="4397934" cy="1015663"/>
          </a:xfrm>
          <a:prstGeom prst="rect">
            <a:avLst/>
          </a:prstGeom>
          <a:noFill/>
          <a:ln w="3175"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sz="1100" dirty="0">
                <a:latin typeface="-윤고딕310" panose="02030504000101010101" pitchFamily="18" charset="-127"/>
                <a:ea typeface="-윤고딕310" panose="02030504000101010101" pitchFamily="18" charset="-127"/>
                <a:cs typeface="Nanum Gothic Coding"/>
                <a:sym typeface="Nanum Gothic Coding"/>
              </a:rPr>
              <a:t>창원시 공식 블로그</a:t>
            </a:r>
            <a:r>
              <a:rPr lang="en-US" altLang="ko-KR" sz="1100" dirty="0">
                <a:latin typeface="-윤고딕310" panose="02030504000101010101" pitchFamily="18" charset="-127"/>
                <a:ea typeface="-윤고딕310" panose="02030504000101010101" pitchFamily="18" charset="-127"/>
                <a:cs typeface="Nanum Gothic Coding"/>
                <a:sym typeface="Nanum Gothic Coding"/>
              </a:rPr>
              <a:t>,</a:t>
            </a:r>
            <a:r>
              <a:rPr lang="ko-KR" altLang="en-US" sz="1100" dirty="0">
                <a:latin typeface="-윤고딕310" panose="02030504000101010101" pitchFamily="18" charset="-127"/>
                <a:ea typeface="-윤고딕310" panose="02030504000101010101" pitchFamily="18" charset="-127"/>
                <a:cs typeface="Nanum Gothic Coding"/>
                <a:sym typeface="Nanum Gothic Coding"/>
              </a:rPr>
              <a:t> </a:t>
            </a:r>
            <a:r>
              <a:rPr lang="ko-KR" altLang="en-US" sz="1100" dirty="0">
                <a:solidFill>
                  <a:schemeClr val="dk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“창원시 친환경 자동차 </a:t>
            </a:r>
            <a:r>
              <a:rPr lang="en-US" altLang="ko-KR" sz="1100" dirty="0">
                <a:solidFill>
                  <a:schemeClr val="dk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– </a:t>
            </a:r>
            <a:r>
              <a:rPr lang="ko-KR" altLang="en-US" sz="1100" dirty="0" err="1">
                <a:solidFill>
                  <a:schemeClr val="dk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수소차</a:t>
            </a:r>
            <a:r>
              <a:rPr lang="en-US" altLang="ko-KR" sz="1100" dirty="0">
                <a:solidFill>
                  <a:schemeClr val="dk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&amp;</a:t>
            </a:r>
            <a:r>
              <a:rPr lang="ko-KR" altLang="en-US" sz="1100" dirty="0">
                <a:solidFill>
                  <a:schemeClr val="dk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전기차 알아보기</a:t>
            </a:r>
            <a:r>
              <a:rPr lang="en-US" altLang="ko-KR" sz="1100" dirty="0">
                <a:solidFill>
                  <a:schemeClr val="dk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”</a:t>
            </a:r>
          </a:p>
          <a:p>
            <a:pPr lvl="0"/>
            <a:r>
              <a:rPr lang="en-US" altLang="ko-KR" sz="1100" dirty="0">
                <a:latin typeface="-윤고딕310" panose="02030504000101010101" pitchFamily="18" charset="-127"/>
                <a:ea typeface="-윤고딕310" panose="02030504000101010101" pitchFamily="18" charset="-127"/>
                <a:hlinkClick r:id="rId2"/>
              </a:rPr>
              <a:t>https://blog.naver.com/cwopenspace/221395726274</a:t>
            </a:r>
            <a:endParaRPr lang="en-US" altLang="ko-KR" sz="11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lvl="0"/>
            <a:r>
              <a:rPr lang="ko-KR" altLang="en-US" sz="1100" dirty="0" err="1">
                <a:latin typeface="-윤고딕310" panose="02030504000101010101" pitchFamily="18" charset="-127"/>
                <a:ea typeface="-윤고딕310" panose="02030504000101010101" pitchFamily="18" charset="-127"/>
                <a:cs typeface="Nanum Gothic Coding"/>
                <a:sym typeface="Nanum Gothic Coding"/>
              </a:rPr>
              <a:t>프레시안</a:t>
            </a:r>
            <a:r>
              <a:rPr lang="en-US" altLang="ko-KR" sz="1100" dirty="0">
                <a:latin typeface="-윤고딕310" panose="02030504000101010101" pitchFamily="18" charset="-127"/>
                <a:ea typeface="-윤고딕310" panose="02030504000101010101" pitchFamily="18" charset="-127"/>
                <a:cs typeface="Nanum Gothic Coding"/>
                <a:sym typeface="Nanum Gothic Coding"/>
              </a:rPr>
              <a:t>,</a:t>
            </a:r>
            <a:r>
              <a:rPr lang="ko-KR" altLang="en-US" sz="1100" dirty="0">
                <a:latin typeface="-윤고딕310" panose="02030504000101010101" pitchFamily="18" charset="-127"/>
                <a:ea typeface="-윤고딕310" panose="02030504000101010101" pitchFamily="18" charset="-127"/>
                <a:cs typeface="Nanum Gothic Coding"/>
                <a:sym typeface="Nanum Gothic Coding"/>
              </a:rPr>
              <a:t> </a:t>
            </a:r>
            <a:r>
              <a:rPr lang="en-US" altLang="ko-KR" sz="1100" dirty="0">
                <a:latin typeface="-윤고딕310" panose="02030504000101010101" pitchFamily="18" charset="-127"/>
                <a:ea typeface="-윤고딕310" panose="02030504000101010101" pitchFamily="18" charset="-127"/>
                <a:cs typeface="Nanum Gothic Coding"/>
                <a:sym typeface="Nanum Gothic Coding"/>
              </a:rPr>
              <a:t>“</a:t>
            </a:r>
            <a:r>
              <a:rPr lang="ko-KR" altLang="en-US" sz="11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창원시</a:t>
            </a:r>
            <a:r>
              <a:rPr lang="en-US" altLang="ko-KR" sz="11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11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전기차 </a:t>
            </a:r>
            <a:r>
              <a:rPr lang="en-US" altLang="ko-KR" sz="11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1600</a:t>
            </a:r>
            <a:r>
              <a:rPr lang="ko-KR" altLang="en-US" sz="1100" dirty="0" err="1">
                <a:latin typeface="-윤고딕310" panose="02030504000101010101" pitchFamily="18" charset="-127"/>
                <a:ea typeface="-윤고딕310" panose="02030504000101010101" pitchFamily="18" charset="-127"/>
              </a:rPr>
              <a:t>만원ㆍ수소차</a:t>
            </a:r>
            <a:r>
              <a:rPr lang="ko-KR" altLang="en-US" sz="11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en-US" altLang="ko-KR" sz="11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3310</a:t>
            </a:r>
            <a:r>
              <a:rPr lang="ko-KR" altLang="en-US" sz="11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만원 지원</a:t>
            </a:r>
            <a:r>
              <a:rPr lang="en-US" altLang="ko-KR" sz="11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” </a:t>
            </a:r>
            <a:r>
              <a:rPr lang="en-US" altLang="ko-KR" sz="1100" dirty="0">
                <a:latin typeface="-윤고딕310" panose="02030504000101010101" pitchFamily="18" charset="-127"/>
                <a:ea typeface="-윤고딕310" panose="02030504000101010101" pitchFamily="18" charset="-127"/>
                <a:hlinkClick r:id="rId3"/>
              </a:rPr>
              <a:t>http://www.pressian.com/news/article/?no=249348&amp;utm_source=naver&amp;utm_medium=search#09T0</a:t>
            </a:r>
            <a:endParaRPr lang="ko-KR" altLang="en-US" sz="1100" dirty="0"/>
          </a:p>
          <a:p>
            <a:pPr lvl="0"/>
            <a:r>
              <a:rPr lang="en-US" altLang="ko-KR" sz="11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	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D40522-AF62-42AB-A96C-CDE50DB853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279228" y="1534044"/>
            <a:ext cx="2091158" cy="73367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2BB92A9-929B-4EF1-B7CE-730CEC7B5E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964945" y="1567534"/>
            <a:ext cx="2245577" cy="670164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351226" y="776433"/>
            <a:ext cx="11402750" cy="12111"/>
          </a:xfrm>
          <a:prstGeom prst="line">
            <a:avLst/>
          </a:prstGeom>
          <a:ln w="9525">
            <a:solidFill>
              <a:srgbClr val="949BA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텍스트 상자 6"/>
          <p:cNvSpPr txBox="1"/>
          <p:nvPr/>
        </p:nvSpPr>
        <p:spPr>
          <a:xfrm>
            <a:off x="553657" y="206080"/>
            <a:ext cx="3772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err="1">
                <a:latin typeface="-윤고딕330" panose="02030504000101010101" pitchFamily="18" charset="-127"/>
                <a:ea typeface="-윤고딕330" panose="02030504000101010101" pitchFamily="18" charset="-127"/>
                <a:cs typeface="Nanum Gothic" charset="-127"/>
              </a:rPr>
              <a:t>활용데이터</a:t>
            </a:r>
            <a:r>
              <a:rPr kumimoji="1" lang="ko-KR" altLang="en-US" sz="2800" dirty="0">
                <a:latin typeface="-윤고딕330" panose="02030504000101010101" pitchFamily="18" charset="-127"/>
                <a:ea typeface="-윤고딕330" panose="02030504000101010101" pitchFamily="18" charset="-127"/>
                <a:cs typeface="Nanum Gothic" charset="-127"/>
              </a:rPr>
              <a:t> 및 참고문헌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9" b="12937"/>
          <a:stretch/>
        </p:blipFill>
        <p:spPr>
          <a:xfrm>
            <a:off x="8924080" y="1458777"/>
            <a:ext cx="2171812" cy="884207"/>
          </a:xfrm>
          <a:prstGeom prst="rect">
            <a:avLst/>
          </a:prstGeom>
        </p:spPr>
      </p:pic>
      <p:sp>
        <p:nvSpPr>
          <p:cNvPr id="29" name="텍스트 상자 4">
            <a:extLst>
              <a:ext uri="{FF2B5EF4-FFF2-40B4-BE49-F238E27FC236}">
                <a16:creationId xmlns:a16="http://schemas.microsoft.com/office/drawing/2014/main" id="{6EF0012C-CBD8-4418-9D88-307294A17537}"/>
              </a:ext>
            </a:extLst>
          </p:cNvPr>
          <p:cNvSpPr txBox="1"/>
          <p:nvPr/>
        </p:nvSpPr>
        <p:spPr>
          <a:xfrm>
            <a:off x="421494" y="992107"/>
            <a:ext cx="11332481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1400" dirty="0">
                <a:latin typeface="-윤고딕340" panose="02030504000101010101" pitchFamily="18" charset="-127"/>
                <a:ea typeface="-윤고딕340" panose="02030504000101010101" pitchFamily="18" charset="-127"/>
                <a:cs typeface="Nanum Gothic Coding"/>
                <a:sym typeface="Nanum Gothic Coding"/>
              </a:rPr>
              <a:t>분석 도구</a:t>
            </a:r>
          </a:p>
        </p:txBody>
      </p:sp>
      <p:sp>
        <p:nvSpPr>
          <p:cNvPr id="30" name="텍스트 상자 4">
            <a:extLst>
              <a:ext uri="{FF2B5EF4-FFF2-40B4-BE49-F238E27FC236}">
                <a16:creationId xmlns:a16="http://schemas.microsoft.com/office/drawing/2014/main" id="{6EF0012C-CBD8-4418-9D88-307294A17537}"/>
              </a:ext>
            </a:extLst>
          </p:cNvPr>
          <p:cNvSpPr txBox="1"/>
          <p:nvPr/>
        </p:nvSpPr>
        <p:spPr>
          <a:xfrm>
            <a:off x="421494" y="2632976"/>
            <a:ext cx="11332481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1400" dirty="0" err="1">
                <a:latin typeface="-윤고딕340" panose="02030504000101010101" pitchFamily="18" charset="-127"/>
                <a:ea typeface="-윤고딕340" panose="02030504000101010101" pitchFamily="18" charset="-127"/>
                <a:cs typeface="Nanum Gothic Coding"/>
                <a:sym typeface="Nanum Gothic Coding"/>
              </a:rPr>
              <a:t>활용데이터</a:t>
            </a:r>
            <a:endParaRPr lang="ko-KR" altLang="en-US" sz="1400" dirty="0">
              <a:latin typeface="-윤고딕340" panose="02030504000101010101" pitchFamily="18" charset="-127"/>
              <a:ea typeface="-윤고딕340" panose="02030504000101010101" pitchFamily="18" charset="-127"/>
              <a:cs typeface="Nanum Gothic Coding"/>
              <a:sym typeface="Nanum Gothic Coding"/>
            </a:endParaRPr>
          </a:p>
        </p:txBody>
      </p:sp>
      <p:sp>
        <p:nvSpPr>
          <p:cNvPr id="31" name="텍스트 상자 4">
            <a:extLst>
              <a:ext uri="{FF2B5EF4-FFF2-40B4-BE49-F238E27FC236}">
                <a16:creationId xmlns:a16="http://schemas.microsoft.com/office/drawing/2014/main" id="{6EF0012C-CBD8-4418-9D88-307294A17537}"/>
              </a:ext>
            </a:extLst>
          </p:cNvPr>
          <p:cNvSpPr txBox="1"/>
          <p:nvPr/>
        </p:nvSpPr>
        <p:spPr>
          <a:xfrm>
            <a:off x="421494" y="5037590"/>
            <a:ext cx="11332481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1400" dirty="0">
                <a:latin typeface="-윤고딕340" panose="02030504000101010101" pitchFamily="18" charset="-127"/>
                <a:ea typeface="-윤고딕340" panose="02030504000101010101" pitchFamily="18" charset="-127"/>
                <a:cs typeface="Nanum Gothic Coding"/>
                <a:sym typeface="Nanum Gothic Coding"/>
              </a:rPr>
              <a:t>참고문헌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121579" y="5527569"/>
            <a:ext cx="497325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100" dirty="0">
                <a:latin typeface="-윤고딕310" panose="02030504000101010101" pitchFamily="18" charset="-127"/>
                <a:ea typeface="-윤고딕310" panose="02030504000101010101" pitchFamily="18" charset="-127"/>
                <a:cs typeface="Nanum Gothic Coding"/>
                <a:sym typeface="Nanum Gothic Coding"/>
              </a:rPr>
              <a:t>창원시 </a:t>
            </a:r>
            <a:r>
              <a:rPr lang="ko-KR" altLang="en-US" sz="1100" dirty="0" err="1">
                <a:latin typeface="-윤고딕310" panose="02030504000101010101" pitchFamily="18" charset="-127"/>
                <a:ea typeface="-윤고딕310" panose="02030504000101010101" pitchFamily="18" charset="-127"/>
                <a:cs typeface="Nanum Gothic Coding"/>
                <a:sym typeface="Nanum Gothic Coding"/>
              </a:rPr>
              <a:t>소통시장실</a:t>
            </a:r>
            <a:r>
              <a:rPr lang="en-US" altLang="ko-KR" sz="1100" dirty="0">
                <a:latin typeface="-윤고딕310" panose="02030504000101010101" pitchFamily="18" charset="-127"/>
                <a:ea typeface="-윤고딕310" panose="02030504000101010101" pitchFamily="18" charset="-127"/>
                <a:cs typeface="Nanum Gothic Coding"/>
                <a:sym typeface="Nanum Gothic Coding"/>
              </a:rPr>
              <a:t>,</a:t>
            </a:r>
            <a:r>
              <a:rPr lang="ko-KR" altLang="en-US" sz="1100" dirty="0">
                <a:latin typeface="-윤고딕310" panose="02030504000101010101" pitchFamily="18" charset="-127"/>
                <a:ea typeface="-윤고딕310" panose="02030504000101010101" pitchFamily="18" charset="-127"/>
                <a:cs typeface="Nanum Gothic Coding"/>
                <a:sym typeface="Nanum Gothic Coding"/>
              </a:rPr>
              <a:t> </a:t>
            </a:r>
            <a:r>
              <a:rPr lang="en-US" altLang="ko-KR" sz="1100" dirty="0">
                <a:latin typeface="-윤고딕310" panose="02030504000101010101" pitchFamily="18" charset="-127"/>
                <a:ea typeface="-윤고딕310" panose="02030504000101010101" pitchFamily="18" charset="-127"/>
                <a:cs typeface="Nanum Gothic Coding"/>
                <a:sym typeface="Nanum Gothic Coding"/>
              </a:rPr>
              <a:t>“2019</a:t>
            </a:r>
            <a:r>
              <a:rPr lang="ko-KR" altLang="en-US" sz="1100" dirty="0">
                <a:latin typeface="-윤고딕310" panose="02030504000101010101" pitchFamily="18" charset="-127"/>
                <a:ea typeface="-윤고딕310" panose="02030504000101010101" pitchFamily="18" charset="-127"/>
                <a:cs typeface="Nanum Gothic Coding"/>
                <a:sym typeface="Nanum Gothic Coding"/>
              </a:rPr>
              <a:t>년 </a:t>
            </a:r>
            <a:r>
              <a:rPr lang="en-US" altLang="ko-KR" sz="1100" dirty="0">
                <a:latin typeface="-윤고딕310" panose="02030504000101010101" pitchFamily="18" charset="-127"/>
                <a:ea typeface="-윤고딕310" panose="02030504000101010101" pitchFamily="18" charset="-127"/>
                <a:cs typeface="Nanum Gothic Coding"/>
                <a:sym typeface="Nanum Gothic Coding"/>
              </a:rPr>
              <a:t>5</a:t>
            </a:r>
            <a:r>
              <a:rPr lang="ko-KR" altLang="en-US" sz="1100" dirty="0">
                <a:latin typeface="-윤고딕310" panose="02030504000101010101" pitchFamily="18" charset="-127"/>
                <a:ea typeface="-윤고딕310" panose="02030504000101010101" pitchFamily="18" charset="-127"/>
                <a:cs typeface="Nanum Gothic Coding"/>
                <a:sym typeface="Nanum Gothic Coding"/>
              </a:rPr>
              <a:t>월 시민의 소리 베스트 게시물</a:t>
            </a:r>
            <a:r>
              <a:rPr lang="en-US" altLang="ko-KR" sz="1100" dirty="0">
                <a:latin typeface="-윤고딕310" panose="02030504000101010101" pitchFamily="18" charset="-127"/>
                <a:ea typeface="-윤고딕310" panose="02030504000101010101" pitchFamily="18" charset="-127"/>
                <a:cs typeface="Nanum Gothic Coding"/>
                <a:sym typeface="Nanum Gothic Coding"/>
              </a:rPr>
              <a:t>”	 </a:t>
            </a:r>
            <a:r>
              <a:rPr lang="en-US" altLang="ko-KR" sz="1100" dirty="0">
                <a:latin typeface="-윤고딕310" panose="02030504000101010101" pitchFamily="18" charset="-127"/>
                <a:ea typeface="-윤고딕310" panose="02030504000101010101" pitchFamily="18" charset="-127"/>
                <a:hlinkClick r:id="rId9"/>
              </a:rPr>
              <a:t>https://www.changwon.go.kr/mayor/best/article/view.do?mId=0303000000</a:t>
            </a:r>
            <a:endParaRPr lang="en-US" altLang="ko-KR" sz="11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lvl="0"/>
            <a:r>
              <a:rPr lang="ko-KR" altLang="en-US" sz="1100" dirty="0">
                <a:latin typeface="-윤고딕310" panose="02030504000101010101" pitchFamily="18" charset="-127"/>
                <a:ea typeface="-윤고딕310" panose="02030504000101010101" pitchFamily="18" charset="-127"/>
                <a:cs typeface="Nanum Gothic Coding"/>
                <a:sym typeface="Nanum Gothic Coding"/>
              </a:rPr>
              <a:t>환경부 환경통계포털</a:t>
            </a:r>
            <a:r>
              <a:rPr lang="en-US" altLang="ko-KR" sz="1100" dirty="0">
                <a:latin typeface="-윤고딕310" panose="02030504000101010101" pitchFamily="18" charset="-127"/>
                <a:ea typeface="-윤고딕310" panose="02030504000101010101" pitchFamily="18" charset="-127"/>
                <a:cs typeface="Nanum Gothic Coding"/>
                <a:sym typeface="Nanum Gothic Coding"/>
              </a:rPr>
              <a:t>,</a:t>
            </a:r>
            <a:r>
              <a:rPr lang="ko-KR" altLang="en-US" sz="1100" dirty="0">
                <a:latin typeface="-윤고딕310" panose="02030504000101010101" pitchFamily="18" charset="-127"/>
                <a:ea typeface="-윤고딕310" panose="02030504000101010101" pitchFamily="18" charset="-127"/>
                <a:cs typeface="Nanum Gothic Coding"/>
                <a:sym typeface="Nanum Gothic Coding"/>
              </a:rPr>
              <a:t> </a:t>
            </a:r>
            <a:r>
              <a:rPr lang="en-US" altLang="ko-KR" sz="1100" dirty="0">
                <a:latin typeface="-윤고딕310" panose="02030504000101010101" pitchFamily="18" charset="-127"/>
                <a:ea typeface="-윤고딕310" panose="02030504000101010101" pitchFamily="18" charset="-127"/>
                <a:cs typeface="Nanum Gothic Coding"/>
                <a:sym typeface="Nanum Gothic Coding"/>
              </a:rPr>
              <a:t>“</a:t>
            </a:r>
            <a:r>
              <a:rPr lang="ko-KR" altLang="en-US" sz="1100" dirty="0">
                <a:latin typeface="-윤고딕310" panose="02030504000101010101" pitchFamily="18" charset="-127"/>
                <a:ea typeface="-윤고딕310" panose="02030504000101010101" pitchFamily="18" charset="-127"/>
                <a:cs typeface="Nanum Gothic Coding"/>
                <a:sym typeface="Nanum Gothic Coding"/>
              </a:rPr>
              <a:t>미세먼지 걱정 없는 내일을 향하여</a:t>
            </a:r>
            <a:r>
              <a:rPr lang="en-US" altLang="ko-KR" sz="1100" dirty="0">
                <a:latin typeface="-윤고딕310" panose="02030504000101010101" pitchFamily="18" charset="-127"/>
                <a:ea typeface="-윤고딕310" panose="02030504000101010101" pitchFamily="18" charset="-127"/>
                <a:cs typeface="Nanum Gothic Coding"/>
                <a:sym typeface="Nanum Gothic Coding"/>
              </a:rPr>
              <a:t>”		 </a:t>
            </a:r>
            <a:r>
              <a:rPr lang="en-US" altLang="ko-KR" sz="1100" dirty="0">
                <a:latin typeface="-윤고딕310" panose="02030504000101010101" pitchFamily="18" charset="-127"/>
                <a:ea typeface="-윤고딕310" panose="02030504000101010101" pitchFamily="18" charset="-127"/>
                <a:hlinkClick r:id="rId10"/>
              </a:rPr>
              <a:t>http://stat.me.go.kr/nesis/mesp/info/statPolicyAir1.do</a:t>
            </a:r>
            <a:endParaRPr lang="en-US" altLang="ko-KR" sz="11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lvl="0"/>
            <a:r>
              <a:rPr lang="ko-KR" altLang="en-US" sz="1100" dirty="0" err="1">
                <a:latin typeface="-윤고딕310" panose="02030504000101010101" pitchFamily="18" charset="-127"/>
                <a:ea typeface="-윤고딕310" panose="02030504000101010101" pitchFamily="18" charset="-127"/>
                <a:cs typeface="Nanum Gothic Coding"/>
                <a:sym typeface="Nanum Gothic Coding"/>
              </a:rPr>
              <a:t>경기매일</a:t>
            </a:r>
            <a:r>
              <a:rPr lang="en-US" altLang="ko-KR" sz="1100" dirty="0">
                <a:latin typeface="-윤고딕310" panose="02030504000101010101" pitchFamily="18" charset="-127"/>
                <a:ea typeface="-윤고딕310" panose="02030504000101010101" pitchFamily="18" charset="-127"/>
                <a:cs typeface="Nanum Gothic Coding"/>
                <a:sym typeface="Nanum Gothic Coding"/>
              </a:rPr>
              <a:t>,</a:t>
            </a:r>
            <a:r>
              <a:rPr lang="ko-KR" altLang="en-US" sz="1100" dirty="0">
                <a:latin typeface="-윤고딕310" panose="02030504000101010101" pitchFamily="18" charset="-127"/>
                <a:ea typeface="-윤고딕310" panose="02030504000101010101" pitchFamily="18" charset="-127"/>
                <a:cs typeface="Nanum Gothic Coding"/>
                <a:sym typeface="Nanum Gothic Coding"/>
              </a:rPr>
              <a:t> </a:t>
            </a:r>
            <a:r>
              <a:rPr lang="en-US" altLang="ko-KR" sz="1100" dirty="0">
                <a:latin typeface="-윤고딕310" panose="02030504000101010101" pitchFamily="18" charset="-127"/>
                <a:ea typeface="-윤고딕310" panose="02030504000101010101" pitchFamily="18" charset="-127"/>
                <a:cs typeface="Nanum Gothic Coding"/>
                <a:sym typeface="Nanum Gothic Coding"/>
              </a:rPr>
              <a:t>“</a:t>
            </a:r>
            <a:r>
              <a:rPr lang="ko-KR" altLang="en-US" sz="1100" dirty="0" err="1">
                <a:latin typeface="-윤고딕310" panose="02030504000101010101" pitchFamily="18" charset="-127"/>
                <a:ea typeface="-윤고딕310" panose="02030504000101010101" pitchFamily="18" charset="-127"/>
                <a:cs typeface="Nanum Gothic Coding"/>
                <a:sym typeface="Nanum Gothic Coding"/>
              </a:rPr>
              <a:t>초미세먼지</a:t>
            </a:r>
            <a:r>
              <a:rPr lang="ko-KR" altLang="en-US" sz="1100" dirty="0">
                <a:latin typeface="-윤고딕310" panose="02030504000101010101" pitchFamily="18" charset="-127"/>
                <a:ea typeface="-윤고딕310" panose="02030504000101010101" pitchFamily="18" charset="-127"/>
                <a:cs typeface="Nanum Gothic Coding"/>
                <a:sym typeface="Nanum Gothic Coding"/>
              </a:rPr>
              <a:t> 농도 </a:t>
            </a:r>
            <a:r>
              <a:rPr lang="en-US" altLang="ko-KR" sz="1100" dirty="0">
                <a:latin typeface="-윤고딕310" panose="02030504000101010101" pitchFamily="18" charset="-127"/>
                <a:ea typeface="-윤고딕310" panose="02030504000101010101" pitchFamily="18" charset="-127"/>
                <a:cs typeface="Nanum Gothic Coding"/>
                <a:sym typeface="Nanum Gothic Coding"/>
              </a:rPr>
              <a:t>OECD</a:t>
            </a:r>
            <a:r>
              <a:rPr lang="ko-KR" altLang="en-US" sz="1100" dirty="0">
                <a:latin typeface="-윤고딕310" panose="02030504000101010101" pitchFamily="18" charset="-127"/>
                <a:ea typeface="-윤고딕310" panose="02030504000101010101" pitchFamily="18" charset="-127"/>
                <a:cs typeface="Nanum Gothic Coding"/>
                <a:sym typeface="Nanum Gothic Coding"/>
              </a:rPr>
              <a:t>중 </a:t>
            </a:r>
            <a:r>
              <a:rPr lang="en-US" altLang="ko-KR" sz="1100" dirty="0">
                <a:latin typeface="-윤고딕310" panose="02030504000101010101" pitchFamily="18" charset="-127"/>
                <a:ea typeface="-윤고딕310" panose="02030504000101010101" pitchFamily="18" charset="-127"/>
                <a:cs typeface="Nanum Gothic Coding"/>
                <a:sym typeface="Nanum Gothic Coding"/>
              </a:rPr>
              <a:t>‘</a:t>
            </a:r>
            <a:r>
              <a:rPr lang="ko-KR" altLang="en-US" sz="1100" dirty="0">
                <a:latin typeface="-윤고딕310" panose="02030504000101010101" pitchFamily="18" charset="-127"/>
                <a:ea typeface="-윤고딕310" panose="02030504000101010101" pitchFamily="18" charset="-127"/>
                <a:cs typeface="Nanum Gothic Coding"/>
                <a:sym typeface="Nanum Gothic Coding"/>
              </a:rPr>
              <a:t>최악</a:t>
            </a:r>
            <a:r>
              <a:rPr lang="en-US" altLang="ko-KR" sz="1100" dirty="0">
                <a:latin typeface="-윤고딕310" panose="02030504000101010101" pitchFamily="18" charset="-127"/>
                <a:ea typeface="-윤고딕310" panose="02030504000101010101" pitchFamily="18" charset="-127"/>
                <a:cs typeface="Nanum Gothic Coding"/>
                <a:sym typeface="Nanum Gothic Coding"/>
              </a:rPr>
              <a:t>’”		 </a:t>
            </a:r>
            <a:r>
              <a:rPr lang="en-US" altLang="ko-KR" sz="1100" dirty="0">
                <a:latin typeface="-윤고딕310" panose="02030504000101010101" pitchFamily="18" charset="-127"/>
                <a:ea typeface="-윤고딕310" panose="02030504000101010101" pitchFamily="18" charset="-127"/>
                <a:hlinkClick r:id="rId11"/>
              </a:rPr>
              <a:t>http://www.kgmaeil.net/news/articleView.html?idxno=204872</a:t>
            </a:r>
            <a:endParaRPr lang="en-US" altLang="ko-KR" sz="1100" dirty="0">
              <a:latin typeface="-윤고딕310" panose="02030504000101010101" pitchFamily="18" charset="-127"/>
              <a:ea typeface="-윤고딕310" panose="02030504000101010101" pitchFamily="18" charset="-127"/>
              <a:cs typeface="Nanum Gothic Coding"/>
              <a:sym typeface="Nanum Gothic Coding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61187" y="3062666"/>
            <a:ext cx="447339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    (</a:t>
            </a:r>
            <a:r>
              <a:rPr lang="ko-KR" altLang="en-US" sz="1200" b="1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모든 자료는</a:t>
            </a:r>
            <a:r>
              <a:rPr lang="en-US" altLang="ko-KR" sz="1200" b="1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1200" b="1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공공데이터포털 출처</a:t>
            </a:r>
            <a:r>
              <a:rPr lang="en-US" altLang="ko-KR" sz="1200" b="1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)</a:t>
            </a:r>
          </a:p>
          <a:p>
            <a:r>
              <a:rPr lang="ko-KR" altLang="en-US" sz="12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    (1) 경상남도 전기자동차 보급현황(2018.11.30기준).csv</a:t>
            </a:r>
          </a:p>
          <a:p>
            <a:r>
              <a:rPr lang="ko-KR" altLang="en-US" sz="12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    (2) 창원시 의료기관 현황(2014년08월).xlsx</a:t>
            </a:r>
          </a:p>
          <a:p>
            <a:r>
              <a:rPr lang="ko-KR" altLang="en-US" sz="12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    (3) SGIS_행정구역코드.xlsx</a:t>
            </a:r>
          </a:p>
          <a:p>
            <a:r>
              <a:rPr lang="ko-KR" altLang="en-US" sz="12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    (4) 경상남도_창원시_지역특화거리_20180630.csv </a:t>
            </a:r>
          </a:p>
          <a:p>
            <a:r>
              <a:rPr lang="ko-KR" altLang="en-US" sz="12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    (5) 경상남도_창원시_관광지정보_20180630.csv </a:t>
            </a:r>
          </a:p>
          <a:p>
            <a:r>
              <a:rPr lang="ko-KR" altLang="en-US" sz="12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    (6) 음식특화거리 현황.csv</a:t>
            </a:r>
          </a:p>
          <a:p>
            <a:r>
              <a:rPr lang="ko-KR" altLang="en-US" sz="12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    (7) 관람시설현황(2014).csv</a:t>
            </a:r>
          </a:p>
          <a:p>
            <a:r>
              <a:rPr lang="ko-KR" altLang="en-US" sz="12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   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486815" y="3054826"/>
            <a:ext cx="52671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    (8) 경상남도_창원시_야영(캠핑)장_20190416.csv  </a:t>
            </a:r>
            <a:endParaRPr lang="en-US" altLang="ko-KR" sz="12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ko-KR" altLang="en-US" sz="12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    (9) 경상남도_창원시_도시공원정보_20180630.csv</a:t>
            </a:r>
          </a:p>
          <a:p>
            <a:r>
              <a:rPr lang="ko-KR" altLang="en-US" sz="12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    (10) </a:t>
            </a:r>
            <a:r>
              <a:rPr lang="ko-KR" altLang="en-US" sz="1200" dirty="0" err="1">
                <a:latin typeface="-윤고딕310" panose="02030504000101010101" pitchFamily="18" charset="-127"/>
                <a:ea typeface="-윤고딕310" panose="02030504000101010101" pitchFamily="18" charset="-127"/>
              </a:rPr>
              <a:t>시외_고속버스</a:t>
            </a:r>
            <a:r>
              <a:rPr lang="ko-KR" altLang="en-US" sz="12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 터미널 현황(2014년).</a:t>
            </a:r>
            <a:r>
              <a:rPr lang="ko-KR" altLang="en-US" sz="1200" dirty="0" err="1">
                <a:latin typeface="-윤고딕310" panose="02030504000101010101" pitchFamily="18" charset="-127"/>
                <a:ea typeface="-윤고딕310" panose="02030504000101010101" pitchFamily="18" charset="-127"/>
              </a:rPr>
              <a:t>hwp</a:t>
            </a:r>
            <a:endParaRPr lang="ko-KR" altLang="en-US" sz="12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ko-KR" altLang="en-US" sz="12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    (11) 통계표2+산업소분류+및+읍면동별+사업체수,+종사자수.xlsx</a:t>
            </a:r>
          </a:p>
          <a:p>
            <a:r>
              <a:rPr lang="ko-KR" altLang="en-US" sz="12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    (12) 경상남도_창원시_지역특화거리_20180630.csv</a:t>
            </a:r>
          </a:p>
          <a:p>
            <a:r>
              <a:rPr lang="ko-KR" altLang="en-US" sz="12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    (13) XsDB_COMPOP_100M_TM.zip(전국 </a:t>
            </a:r>
            <a:r>
              <a:rPr lang="ko-KR" altLang="en-US" sz="1200" dirty="0" err="1">
                <a:latin typeface="-윤고딕310" panose="02030504000101010101" pitchFamily="18" charset="-127"/>
                <a:ea typeface="-윤고딕310" panose="02030504000101010101" pitchFamily="18" charset="-127"/>
              </a:rPr>
              <a:t>행정경계</a:t>
            </a:r>
            <a:r>
              <a:rPr lang="ko-KR" altLang="en-US" sz="12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1200" dirty="0" err="1">
                <a:latin typeface="-윤고딕310" panose="02030504000101010101" pitchFamily="18" charset="-127"/>
                <a:ea typeface="-윤고딕310" panose="02030504000101010101" pitchFamily="18" charset="-127"/>
              </a:rPr>
              <a:t>읍면동</a:t>
            </a:r>
            <a:r>
              <a:rPr lang="ko-KR" altLang="en-US" sz="12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1200" dirty="0" err="1">
                <a:latin typeface="-윤고딕310" panose="02030504000101010101" pitchFamily="18" charset="-127"/>
                <a:ea typeface="-윤고딕310" panose="02030504000101010101" pitchFamily="18" charset="-127"/>
              </a:rPr>
              <a:t>지도데이터</a:t>
            </a:r>
            <a:r>
              <a:rPr lang="ko-KR" altLang="en-US" sz="12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)</a:t>
            </a:r>
          </a:p>
          <a:p>
            <a:r>
              <a:rPr lang="ko-KR" altLang="en-US" sz="12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    (14) 경상남도_창원시_전기차충전소_20180630.csv</a:t>
            </a:r>
          </a:p>
          <a:p>
            <a:r>
              <a:rPr lang="ko-KR" altLang="en-US" sz="12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    (15) 2019.7월말+연령별(만)+인구현황(1,5,10세단위).xlsx</a:t>
            </a:r>
            <a:endParaRPr lang="en-US" altLang="ko-KR" sz="12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115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F6B8660-C05B-41A5-B84E-6F9067D80A3C}"/>
              </a:ext>
            </a:extLst>
          </p:cNvPr>
          <p:cNvSpPr/>
          <p:nvPr/>
        </p:nvSpPr>
        <p:spPr>
          <a:xfrm>
            <a:off x="1052519" y="1217178"/>
            <a:ext cx="6096000" cy="474488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buFont typeface="+mj-lt"/>
              <a:buAutoNum type="arabicPeriod"/>
            </a:pPr>
            <a:r>
              <a:rPr lang="ko-KR" altLang="en-US" sz="2000" dirty="0">
                <a:solidFill>
                  <a:srgbClr val="00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2000" dirty="0" err="1">
                <a:solidFill>
                  <a:srgbClr val="00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분석배경</a:t>
            </a:r>
            <a:endParaRPr lang="en-US" altLang="ko-KR" sz="2000" dirty="0">
              <a:solidFill>
                <a:srgbClr val="00000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fontAlgn="base">
              <a:buFont typeface="+mj-lt"/>
              <a:buAutoNum type="arabicPeriod"/>
            </a:pPr>
            <a:endParaRPr lang="ko-KR" altLang="en-US" sz="2000" dirty="0">
              <a:solidFill>
                <a:srgbClr val="00000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fontAlgn="base">
              <a:spcBef>
                <a:spcPts val="1000"/>
              </a:spcBef>
              <a:buFont typeface="+mj-lt"/>
              <a:buAutoNum type="arabicPeriod"/>
            </a:pPr>
            <a:r>
              <a:rPr lang="ko-KR" altLang="en-US" sz="2000" dirty="0">
                <a:solidFill>
                  <a:srgbClr val="00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분석 프로세스</a:t>
            </a:r>
            <a:endParaRPr lang="en-US" altLang="ko-KR" sz="2000" dirty="0">
              <a:solidFill>
                <a:srgbClr val="00000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fontAlgn="base">
              <a:spcBef>
                <a:spcPts val="1000"/>
              </a:spcBef>
              <a:buFont typeface="+mj-lt"/>
              <a:buAutoNum type="arabicPeriod"/>
            </a:pPr>
            <a:endParaRPr lang="en-US" altLang="ko-KR" sz="2000" dirty="0">
              <a:solidFill>
                <a:srgbClr val="00000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fontAlgn="base">
              <a:spcBef>
                <a:spcPts val="1000"/>
              </a:spcBef>
              <a:buFont typeface="+mj-lt"/>
              <a:buAutoNum type="arabicPeriod"/>
            </a:pPr>
            <a:r>
              <a:rPr lang="en-US" altLang="ko-KR" sz="2000" dirty="0">
                <a:solidFill>
                  <a:srgbClr val="00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2000" dirty="0" err="1">
                <a:solidFill>
                  <a:srgbClr val="00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분석과정</a:t>
            </a:r>
            <a:endParaRPr lang="ko-KR" altLang="en-US" sz="2000" dirty="0">
              <a:solidFill>
                <a:srgbClr val="00000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742950" lvl="1" indent="-285750" fontAlgn="base">
              <a:spcBef>
                <a:spcPts val="500"/>
              </a:spcBef>
              <a:buFont typeface="+mj-lt"/>
              <a:buAutoNum type="arabicPeriod"/>
            </a:pPr>
            <a:r>
              <a:rPr lang="ko-KR" altLang="en-US" sz="1600" dirty="0">
                <a:solidFill>
                  <a:srgbClr val="00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전기차충전소 소외지역 파악</a:t>
            </a:r>
            <a:endParaRPr lang="en-US" altLang="ko-KR" sz="1600" dirty="0">
              <a:solidFill>
                <a:srgbClr val="00000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742950" lvl="1" indent="-285750" fontAlgn="base">
              <a:spcBef>
                <a:spcPts val="500"/>
              </a:spcBef>
              <a:buFont typeface="+mj-lt"/>
              <a:buAutoNum type="arabicPeriod"/>
            </a:pPr>
            <a:r>
              <a:rPr lang="ko-KR" altLang="en-US" sz="1600" dirty="0">
                <a:solidFill>
                  <a:srgbClr val="00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변수 별 밀집도 산정</a:t>
            </a:r>
          </a:p>
          <a:p>
            <a:pPr marL="742950" lvl="1" indent="-285750" fontAlgn="base">
              <a:spcBef>
                <a:spcPts val="500"/>
              </a:spcBef>
              <a:buFont typeface="+mj-lt"/>
              <a:buAutoNum type="arabicPeriod"/>
            </a:pPr>
            <a:r>
              <a:rPr lang="ko-KR" altLang="en-US" sz="1600" dirty="0" err="1">
                <a:solidFill>
                  <a:srgbClr val="00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클러스터링</a:t>
            </a:r>
            <a:endParaRPr lang="en-US" altLang="ko-KR" sz="1600" dirty="0">
              <a:solidFill>
                <a:srgbClr val="00000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742950" lvl="1" indent="-285750" fontAlgn="base">
              <a:spcBef>
                <a:spcPts val="500"/>
              </a:spcBef>
              <a:buFont typeface="+mj-lt"/>
              <a:buAutoNum type="arabicPeriod"/>
            </a:pPr>
            <a:r>
              <a:rPr lang="ko-KR" altLang="en-US" sz="1600" dirty="0" err="1">
                <a:solidFill>
                  <a:srgbClr val="00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클러스터별</a:t>
            </a:r>
            <a:r>
              <a:rPr lang="ko-KR" altLang="en-US" sz="1600" dirty="0">
                <a:solidFill>
                  <a:srgbClr val="00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특징 및 결과 산출</a:t>
            </a:r>
            <a:endParaRPr lang="en-US" altLang="ko-KR" sz="1600" dirty="0">
              <a:solidFill>
                <a:srgbClr val="00000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lvl="1" fontAlgn="base">
              <a:spcBef>
                <a:spcPts val="500"/>
              </a:spcBef>
            </a:pPr>
            <a:endParaRPr lang="en-US" altLang="ko-KR" sz="2000" dirty="0">
              <a:solidFill>
                <a:srgbClr val="00000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85750" indent="-285750" fontAlgn="base">
              <a:spcBef>
                <a:spcPts val="500"/>
              </a:spcBef>
              <a:buFont typeface="+mj-lt"/>
              <a:buAutoNum type="arabicPeriod"/>
            </a:pPr>
            <a:r>
              <a:rPr lang="ko-KR" altLang="en-US" sz="2000" dirty="0">
                <a:solidFill>
                  <a:srgbClr val="00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분석결과 </a:t>
            </a:r>
            <a:r>
              <a:rPr lang="en-US" altLang="ko-KR" sz="2000" dirty="0">
                <a:solidFill>
                  <a:srgbClr val="00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/ </a:t>
            </a:r>
            <a:r>
              <a:rPr lang="ko-KR" altLang="en-US" sz="2000" dirty="0">
                <a:solidFill>
                  <a:srgbClr val="00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활용방안 및 기대효과</a:t>
            </a:r>
            <a:endParaRPr lang="en-US" altLang="ko-KR" sz="2000" dirty="0">
              <a:solidFill>
                <a:srgbClr val="00000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85750" indent="-285750" fontAlgn="base">
              <a:spcBef>
                <a:spcPts val="500"/>
              </a:spcBef>
              <a:buFont typeface="+mj-lt"/>
              <a:buAutoNum type="arabicPeriod"/>
            </a:pPr>
            <a:endParaRPr lang="en-US" altLang="ko-KR" sz="2000" dirty="0">
              <a:solidFill>
                <a:srgbClr val="00000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85750" indent="-285750" fontAlgn="base">
              <a:spcBef>
                <a:spcPts val="500"/>
              </a:spcBef>
              <a:buFont typeface="+mj-lt"/>
              <a:buAutoNum type="arabicPeriod"/>
            </a:pPr>
            <a:r>
              <a:rPr lang="ko-KR" altLang="en-US" sz="2000" dirty="0" err="1">
                <a:solidFill>
                  <a:srgbClr val="00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활용데이터</a:t>
            </a:r>
            <a:r>
              <a:rPr lang="ko-KR" altLang="en-US" sz="2000" dirty="0">
                <a:solidFill>
                  <a:srgbClr val="00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/ </a:t>
            </a:r>
            <a:r>
              <a:rPr lang="ko-KR" altLang="en-US" sz="2000" dirty="0">
                <a:solidFill>
                  <a:srgbClr val="00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참고문헌</a:t>
            </a:r>
            <a:endParaRPr lang="ko-KR" altLang="en-US" sz="1600" dirty="0">
              <a:solidFill>
                <a:srgbClr val="00000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51226" y="776433"/>
            <a:ext cx="11402750" cy="12111"/>
          </a:xfrm>
          <a:prstGeom prst="line">
            <a:avLst/>
          </a:prstGeom>
          <a:ln w="9525">
            <a:solidFill>
              <a:srgbClr val="949BA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텍스트 상자 6"/>
          <p:cNvSpPr txBox="1"/>
          <p:nvPr/>
        </p:nvSpPr>
        <p:spPr>
          <a:xfrm>
            <a:off x="553657" y="206080"/>
            <a:ext cx="2873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-윤고딕330" panose="02030504000101010101" pitchFamily="18" charset="-127"/>
                <a:ea typeface="-윤고딕330" panose="02030504000101010101" pitchFamily="18" charset="-127"/>
                <a:cs typeface="Nanum Gothic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75032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1;p16">
            <a:extLst>
              <a:ext uri="{FF2B5EF4-FFF2-40B4-BE49-F238E27FC236}">
                <a16:creationId xmlns:a16="http://schemas.microsoft.com/office/drawing/2014/main" id="{2AEEFD91-DAF6-49E3-AD36-C44EBD0E1031}"/>
              </a:ext>
            </a:extLst>
          </p:cNvPr>
          <p:cNvSpPr/>
          <p:nvPr/>
        </p:nvSpPr>
        <p:spPr>
          <a:xfrm>
            <a:off x="6816639" y="5716933"/>
            <a:ext cx="4706817" cy="82341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한편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창원시는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2018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년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11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월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1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일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수소산업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특별시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를 선포했으며 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/>
            <a:r>
              <a:rPr lang="ko-KR" altLang="en-US" sz="12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수소전기차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보급 산업 등 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4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조</a:t>
            </a:r>
            <a:r>
              <a:rPr lang="en-US" altLang="ko-KR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3000</a:t>
            </a:r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억원을 투자하는 등 </a:t>
            </a:r>
            <a:endParaRPr lang="en-US" altLang="ko-KR" sz="1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/>
            <a:r>
              <a:rPr lang="ko-KR" altLang="en-US" sz="12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친환경 도시로 거듭나기 위해 박차를 가하고 있음 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552" y="4145216"/>
            <a:ext cx="919767" cy="919767"/>
          </a:xfrm>
          <a:prstGeom prst="rect">
            <a:avLst/>
          </a:prstGeom>
        </p:spPr>
      </p:pic>
      <p:sp>
        <p:nvSpPr>
          <p:cNvPr id="16" name="Google Shape;186;p18">
            <a:extLst>
              <a:ext uri="{FF2B5EF4-FFF2-40B4-BE49-F238E27FC236}">
                <a16:creationId xmlns:a16="http://schemas.microsoft.com/office/drawing/2014/main" id="{A23A544D-FA6E-4AA8-918C-93D57B7ACC7F}"/>
              </a:ext>
            </a:extLst>
          </p:cNvPr>
          <p:cNvSpPr txBox="1"/>
          <p:nvPr/>
        </p:nvSpPr>
        <p:spPr>
          <a:xfrm>
            <a:off x="713244" y="941746"/>
            <a:ext cx="3233723" cy="428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dk1"/>
                </a:solidFill>
                <a:latin typeface="YDIYGO330" charset="-127"/>
                <a:ea typeface="YDIYGO330" charset="-127"/>
                <a:cs typeface="YDIYGO330" charset="-127"/>
                <a:sym typeface="Nanum Gothic Coding"/>
              </a:rPr>
              <a:t>현재 대한민국의 대기 수준</a:t>
            </a:r>
            <a:endParaRPr sz="1500" dirty="0">
              <a:solidFill>
                <a:schemeClr val="dk1"/>
              </a:solidFill>
              <a:latin typeface="YDIYGO330" charset="-127"/>
              <a:ea typeface="YDIYGO330" charset="-127"/>
              <a:cs typeface="YDIYGO330" charset="-127"/>
              <a:sym typeface="Nanum Gothic Coding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351226" y="776433"/>
            <a:ext cx="11402750" cy="12111"/>
          </a:xfrm>
          <a:prstGeom prst="line">
            <a:avLst/>
          </a:prstGeom>
          <a:ln w="9525">
            <a:solidFill>
              <a:srgbClr val="949BA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텍스트 상자 6"/>
          <p:cNvSpPr txBox="1"/>
          <p:nvPr/>
        </p:nvSpPr>
        <p:spPr>
          <a:xfrm>
            <a:off x="553657" y="206080"/>
            <a:ext cx="2873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err="1">
                <a:latin typeface="-윤고딕330" panose="02030504000101010101" pitchFamily="18" charset="-127"/>
                <a:ea typeface="-윤고딕330" panose="02030504000101010101" pitchFamily="18" charset="-127"/>
                <a:cs typeface="Nanum Gothic" charset="-127"/>
              </a:rPr>
              <a:t>분석배경</a:t>
            </a:r>
            <a:endParaRPr kumimoji="1" lang="ko-KR" altLang="en-US" sz="2800" dirty="0">
              <a:latin typeface="-윤고딕330" panose="02030504000101010101" pitchFamily="18" charset="-127"/>
              <a:ea typeface="-윤고딕330" panose="02030504000101010101" pitchFamily="18" charset="-127"/>
              <a:cs typeface="Nanum Gothic" charset="-127"/>
            </a:endParaRPr>
          </a:p>
        </p:txBody>
      </p:sp>
      <p:sp>
        <p:nvSpPr>
          <p:cNvPr id="25" name="Google Shape;186;p18">
            <a:extLst>
              <a:ext uri="{FF2B5EF4-FFF2-40B4-BE49-F238E27FC236}">
                <a16:creationId xmlns:a16="http://schemas.microsoft.com/office/drawing/2014/main" id="{A23A544D-FA6E-4AA8-918C-93D57B7ACC7F}"/>
              </a:ext>
            </a:extLst>
          </p:cNvPr>
          <p:cNvSpPr txBox="1"/>
          <p:nvPr/>
        </p:nvSpPr>
        <p:spPr>
          <a:xfrm>
            <a:off x="6406198" y="959751"/>
            <a:ext cx="2846477" cy="36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500" dirty="0" err="1">
                <a:solidFill>
                  <a:schemeClr val="dk1"/>
                </a:solidFill>
                <a:latin typeface="YDIYGO330" charset="-127"/>
                <a:ea typeface="YDIYGO330" charset="-127"/>
                <a:cs typeface="YDIYGO330" charset="-127"/>
                <a:sym typeface="Nanum Gothic Coding"/>
              </a:rPr>
              <a:t>전기차란</a:t>
            </a:r>
            <a:r>
              <a:rPr lang="en-US" altLang="ko-KR" sz="1500" dirty="0">
                <a:solidFill>
                  <a:schemeClr val="dk1"/>
                </a:solidFill>
                <a:latin typeface="YDIYGO330" charset="-127"/>
                <a:ea typeface="YDIYGO330" charset="-127"/>
                <a:cs typeface="YDIYGO330" charset="-127"/>
                <a:sym typeface="Nanum Gothic Coding"/>
              </a:rPr>
              <a:t>?</a:t>
            </a:r>
            <a:endParaRPr sz="1500" dirty="0">
              <a:solidFill>
                <a:schemeClr val="dk1"/>
              </a:solidFill>
              <a:latin typeface="YDIYGO330" charset="-127"/>
              <a:ea typeface="YDIYGO330" charset="-127"/>
              <a:cs typeface="YDIYGO330" charset="-127"/>
              <a:sym typeface="Nanum Gothic Coding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728750" y="1289278"/>
            <a:ext cx="46426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화석 연료가 아닌 전기에너지를 동력원으로 삼으며</a:t>
            </a:r>
            <a:r>
              <a:rPr lang="en-US" altLang="ko-KR" sz="1400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</a:p>
          <a:p>
            <a:r>
              <a:rPr lang="ko-KR" altLang="en-US" sz="1400" b="1" dirty="0">
                <a:solidFill>
                  <a:srgbClr val="C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배기가스 배출이 전혀 없는</a:t>
            </a:r>
            <a:r>
              <a:rPr lang="en-US" altLang="ko-KR" sz="1400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1400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친환경자동차</a:t>
            </a:r>
            <a:r>
              <a:rPr lang="en-US" altLang="ko-KR" sz="1400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’</a:t>
            </a:r>
          </a:p>
        </p:txBody>
      </p:sp>
      <p:sp>
        <p:nvSpPr>
          <p:cNvPr id="27" name="Google Shape;186;p18">
            <a:extLst>
              <a:ext uri="{FF2B5EF4-FFF2-40B4-BE49-F238E27FC236}">
                <a16:creationId xmlns:a16="http://schemas.microsoft.com/office/drawing/2014/main" id="{A23A544D-FA6E-4AA8-918C-93D57B7ACC7F}"/>
              </a:ext>
            </a:extLst>
          </p:cNvPr>
          <p:cNvSpPr txBox="1"/>
          <p:nvPr/>
        </p:nvSpPr>
        <p:spPr>
          <a:xfrm>
            <a:off x="6406198" y="2039186"/>
            <a:ext cx="2846477" cy="36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chemeClr val="dk1"/>
                </a:solidFill>
                <a:latin typeface="YDIYGO330" charset="-127"/>
                <a:ea typeface="YDIYGO330" charset="-127"/>
                <a:cs typeface="YDIYGO330" charset="-127"/>
                <a:sym typeface="Nanum Gothic Coding"/>
              </a:rPr>
              <a:t>전기차의 장점</a:t>
            </a:r>
            <a:endParaRPr sz="1500" dirty="0">
              <a:solidFill>
                <a:schemeClr val="dk1"/>
              </a:solidFill>
              <a:latin typeface="YDIYGO330" charset="-127"/>
              <a:ea typeface="YDIYGO330" charset="-127"/>
              <a:cs typeface="YDIYGO330" charset="-127"/>
              <a:sym typeface="Nanum Gothic Coding"/>
            </a:endParaRPr>
          </a:p>
        </p:txBody>
      </p:sp>
      <p:pic>
        <p:nvPicPr>
          <p:cNvPr id="20" name="그림 19" descr="&lt;strong&gt;Clipart&lt;/strong&gt; - Speaker Ico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143" y="2613644"/>
            <a:ext cx="845785" cy="86942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417" y="2637984"/>
            <a:ext cx="876443" cy="876443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8336326" y="5091657"/>
            <a:ext cx="16674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1200" dirty="0">
                <a:solidFill>
                  <a:schemeClr val="dk1"/>
                </a:solidFill>
                <a:latin typeface="YDIYGO330" charset="-127"/>
                <a:ea typeface="YDIYGO330" charset="-127"/>
                <a:cs typeface="YDIYGO330" charset="-127"/>
                <a:sym typeface="Nanum Gothic Coding"/>
              </a:rPr>
              <a:t>친환경적</a:t>
            </a:r>
            <a:r>
              <a:rPr lang="en-US" altLang="ko-KR" sz="1200" dirty="0">
                <a:solidFill>
                  <a:schemeClr val="dk1"/>
                </a:solidFill>
                <a:latin typeface="YDIYGO330" charset="-127"/>
                <a:ea typeface="YDIYGO330" charset="-127"/>
                <a:cs typeface="YDIYGO330" charset="-127"/>
                <a:sym typeface="Nanum Gothic Coding"/>
              </a:rPr>
              <a:t>: CO2</a:t>
            </a:r>
            <a:r>
              <a:rPr lang="ko-KR" altLang="en-US" sz="1200" dirty="0">
                <a:solidFill>
                  <a:schemeClr val="dk1"/>
                </a:solidFill>
                <a:latin typeface="YDIYGO330" charset="-127"/>
                <a:ea typeface="YDIYGO330" charset="-127"/>
                <a:cs typeface="YDIYGO330" charset="-127"/>
                <a:sym typeface="Nanum Gothic Coding"/>
              </a:rPr>
              <a:t> 배출 </a:t>
            </a:r>
            <a:r>
              <a:rPr lang="en-US" altLang="ko-KR" sz="1200" dirty="0">
                <a:solidFill>
                  <a:schemeClr val="dk1"/>
                </a:solidFill>
                <a:latin typeface="YDIYGO330" charset="-127"/>
                <a:ea typeface="YDIYGO330" charset="-127"/>
                <a:cs typeface="YDIYGO330" charset="-127"/>
                <a:sym typeface="Nanum Gothic Coding"/>
              </a:rPr>
              <a:t>X</a:t>
            </a:r>
            <a:endParaRPr lang="ko-KR" altLang="en-US" sz="1200" dirty="0">
              <a:solidFill>
                <a:schemeClr val="dk1"/>
              </a:solidFill>
              <a:latin typeface="YDIYGO330" charset="-127"/>
              <a:ea typeface="YDIYGO330" charset="-127"/>
              <a:cs typeface="YDIYGO330" charset="-127"/>
              <a:sym typeface="Nanum Gothic Coding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934956" y="3583310"/>
            <a:ext cx="20553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1200" dirty="0">
                <a:solidFill>
                  <a:schemeClr val="dk1"/>
                </a:solidFill>
                <a:latin typeface="YDIYGO330" charset="-127"/>
                <a:ea typeface="YDIYGO330" charset="-127"/>
                <a:cs typeface="YDIYGO330" charset="-127"/>
                <a:sym typeface="Nanum Gothic Coding"/>
              </a:rPr>
              <a:t>저렴한 연료비</a:t>
            </a:r>
            <a:r>
              <a:rPr lang="en-US" altLang="ko-KR" sz="1200" dirty="0">
                <a:solidFill>
                  <a:schemeClr val="dk1"/>
                </a:solidFill>
                <a:latin typeface="YDIYGO330" charset="-127"/>
                <a:ea typeface="YDIYGO330" charset="-127"/>
                <a:cs typeface="YDIYGO330" charset="-127"/>
                <a:sym typeface="Nanum Gothic Coding"/>
              </a:rPr>
              <a:t>:</a:t>
            </a:r>
          </a:p>
          <a:p>
            <a:pPr lvl="0" algn="ctr"/>
            <a:r>
              <a:rPr lang="ko-KR" altLang="en-US" sz="1200" dirty="0">
                <a:solidFill>
                  <a:schemeClr val="dk1"/>
                </a:solidFill>
                <a:latin typeface="YDIYGO330" charset="-127"/>
                <a:ea typeface="YDIYGO330" charset="-127"/>
                <a:cs typeface="YDIYGO330" charset="-127"/>
                <a:sym typeface="Nanum Gothic Coding"/>
              </a:rPr>
              <a:t>기름충당비용 </a:t>
            </a:r>
            <a:r>
              <a:rPr lang="en-US" altLang="ko-KR" sz="1200" dirty="0">
                <a:solidFill>
                  <a:schemeClr val="dk1"/>
                </a:solidFill>
                <a:latin typeface="YDIYGO330" charset="-127"/>
                <a:ea typeface="YDIYGO330" charset="-127"/>
                <a:cs typeface="YDIYGO330" charset="-127"/>
                <a:sym typeface="Nanum Gothic Coding"/>
              </a:rPr>
              <a:t>&gt; </a:t>
            </a:r>
            <a:r>
              <a:rPr lang="ko-KR" altLang="en-US" sz="1200" dirty="0">
                <a:solidFill>
                  <a:schemeClr val="dk1"/>
                </a:solidFill>
                <a:latin typeface="YDIYGO330" charset="-127"/>
                <a:ea typeface="YDIYGO330" charset="-127"/>
                <a:cs typeface="YDIYGO330" charset="-127"/>
                <a:sym typeface="Nanum Gothic Coding"/>
              </a:rPr>
              <a:t>전기충전비용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9833142" y="3583310"/>
            <a:ext cx="8034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1200" dirty="0">
                <a:solidFill>
                  <a:schemeClr val="dk1"/>
                </a:solidFill>
                <a:latin typeface="YDIYGO330" charset="-127"/>
                <a:ea typeface="YDIYGO330" charset="-127"/>
                <a:cs typeface="YDIYGO330" charset="-127"/>
                <a:sym typeface="Nanum Gothic Coding"/>
              </a:rPr>
              <a:t>적은 소음</a:t>
            </a:r>
          </a:p>
        </p:txBody>
      </p:sp>
      <p:graphicFrame>
        <p:nvGraphicFramePr>
          <p:cNvPr id="34" name="차트 33"/>
          <p:cNvGraphicFramePr/>
          <p:nvPr>
            <p:extLst>
              <p:ext uri="{D42A27DB-BD31-4B8C-83A1-F6EECF244321}">
                <p14:modId xmlns:p14="http://schemas.microsoft.com/office/powerpoint/2010/main" val="2049245809"/>
              </p:ext>
            </p:extLst>
          </p:nvPr>
        </p:nvGraphicFramePr>
        <p:xfrm>
          <a:off x="961706" y="4373999"/>
          <a:ext cx="2309032" cy="2166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5" name="화살표: 오른쪽 22">
            <a:extLst>
              <a:ext uri="{FF2B5EF4-FFF2-40B4-BE49-F238E27FC236}">
                <a16:creationId xmlns:a16="http://schemas.microsoft.com/office/drawing/2014/main" id="{1B5F99DD-A0A2-4D4D-BA86-16B3CC8E42E8}"/>
              </a:ext>
            </a:extLst>
          </p:cNvPr>
          <p:cNvSpPr/>
          <p:nvPr/>
        </p:nvSpPr>
        <p:spPr>
          <a:xfrm>
            <a:off x="3452862" y="5049560"/>
            <a:ext cx="498916" cy="610166"/>
          </a:xfrm>
          <a:prstGeom prst="rightArrow">
            <a:avLst>
              <a:gd name="adj1" fmla="val 55452"/>
              <a:gd name="adj2" fmla="val 46535"/>
            </a:avLst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3965964" y="4860824"/>
            <a:ext cx="18252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sz="1200" dirty="0">
                <a:solidFill>
                  <a:schemeClr val="dk1"/>
                </a:solidFill>
                <a:latin typeface="YDIYGO330" charset="-127"/>
                <a:ea typeface="YDIYGO330" charset="-127"/>
                <a:cs typeface="YDIYGO330" charset="-127"/>
                <a:sym typeface="Nanum Gothic Coding"/>
              </a:rPr>
              <a:t>전국 미세먼지 </a:t>
            </a:r>
            <a:r>
              <a:rPr lang="ko-KR" altLang="en-US" sz="1200" dirty="0" err="1">
                <a:solidFill>
                  <a:schemeClr val="dk1"/>
                </a:solidFill>
                <a:latin typeface="YDIYGO330" charset="-127"/>
                <a:ea typeface="YDIYGO330" charset="-127"/>
                <a:cs typeface="YDIYGO330" charset="-127"/>
                <a:sym typeface="Nanum Gothic Coding"/>
              </a:rPr>
              <a:t>배출원의</a:t>
            </a:r>
            <a:r>
              <a:rPr lang="ko-KR" altLang="en-US" sz="1200" dirty="0">
                <a:solidFill>
                  <a:schemeClr val="dk1"/>
                </a:solidFill>
                <a:latin typeface="YDIYGO330" charset="-127"/>
                <a:ea typeface="YDIYGO330" charset="-127"/>
                <a:cs typeface="YDIYGO330" charset="-127"/>
                <a:sym typeface="Nanum Gothic Coding"/>
              </a:rPr>
              <a:t> </a:t>
            </a:r>
            <a:r>
              <a:rPr lang="en-US" altLang="ko-KR" sz="1200" u="sng" dirty="0">
                <a:solidFill>
                  <a:schemeClr val="dk1"/>
                </a:solidFill>
                <a:latin typeface="YDIYGO330" charset="-127"/>
                <a:ea typeface="YDIYGO330" charset="-127"/>
                <a:cs typeface="YDIYGO330" charset="-127"/>
                <a:sym typeface="Nanum Gothic Coding"/>
              </a:rPr>
              <a:t>12%</a:t>
            </a:r>
            <a:r>
              <a:rPr lang="ko-KR" altLang="en-US" sz="1200" u="sng" dirty="0">
                <a:solidFill>
                  <a:schemeClr val="dk1"/>
                </a:solidFill>
                <a:latin typeface="YDIYGO330" charset="-127"/>
                <a:ea typeface="YDIYGO330" charset="-127"/>
                <a:cs typeface="YDIYGO330" charset="-127"/>
                <a:sym typeface="Nanum Gothic Coding"/>
              </a:rPr>
              <a:t>가 </a:t>
            </a:r>
            <a:r>
              <a:rPr lang="ko-KR" altLang="en-US" sz="1200" u="sng" dirty="0" err="1">
                <a:solidFill>
                  <a:schemeClr val="dk1"/>
                </a:solidFill>
                <a:latin typeface="YDIYGO330" charset="-127"/>
                <a:ea typeface="YDIYGO330" charset="-127"/>
                <a:cs typeface="YDIYGO330" charset="-127"/>
                <a:sym typeface="Nanum Gothic Coding"/>
              </a:rPr>
              <a:t>경유차</a:t>
            </a:r>
            <a:r>
              <a:rPr lang="ko-KR" altLang="en-US" sz="1200" dirty="0" err="1">
                <a:solidFill>
                  <a:schemeClr val="dk1"/>
                </a:solidFill>
                <a:latin typeface="YDIYGO330" charset="-127"/>
                <a:ea typeface="YDIYGO330" charset="-127"/>
                <a:cs typeface="YDIYGO330" charset="-127"/>
                <a:sym typeface="Nanum Gothic Coding"/>
              </a:rPr>
              <a:t>로</a:t>
            </a:r>
            <a:r>
              <a:rPr lang="en-US" altLang="ko-KR" sz="1200" dirty="0">
                <a:solidFill>
                  <a:schemeClr val="dk1"/>
                </a:solidFill>
                <a:latin typeface="YDIYGO330" charset="-127"/>
                <a:ea typeface="YDIYGO330" charset="-127"/>
                <a:cs typeface="YDIYGO330" charset="-127"/>
                <a:sym typeface="Nanum Gothic Coding"/>
              </a:rPr>
              <a:t>, </a:t>
            </a:r>
          </a:p>
          <a:p>
            <a:pPr lvl="0" algn="ctr"/>
            <a:r>
              <a:rPr lang="ko-KR" altLang="en-US" sz="1200" dirty="0" err="1">
                <a:solidFill>
                  <a:schemeClr val="dk1"/>
                </a:solidFill>
                <a:latin typeface="YDIYGO330" charset="-127"/>
                <a:ea typeface="YDIYGO330" charset="-127"/>
                <a:cs typeface="YDIYGO330" charset="-127"/>
                <a:sym typeface="Nanum Gothic Coding"/>
              </a:rPr>
              <a:t>경유차</a:t>
            </a:r>
            <a:r>
              <a:rPr lang="ko-KR" altLang="en-US" sz="1200" dirty="0">
                <a:solidFill>
                  <a:schemeClr val="dk1"/>
                </a:solidFill>
                <a:latin typeface="YDIYGO330" charset="-127"/>
                <a:ea typeface="YDIYGO330" charset="-127"/>
                <a:cs typeface="YDIYGO330" charset="-127"/>
                <a:sym typeface="Nanum Gothic Coding"/>
              </a:rPr>
              <a:t> </a:t>
            </a:r>
            <a:r>
              <a:rPr lang="en-US" altLang="ko-KR" sz="1200" dirty="0">
                <a:solidFill>
                  <a:schemeClr val="dk1"/>
                </a:solidFill>
                <a:latin typeface="YDIYGO330" charset="-127"/>
                <a:ea typeface="YDIYGO330" charset="-127"/>
                <a:cs typeface="YDIYGO330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olidFill>
                  <a:schemeClr val="dk1"/>
                </a:solidFill>
                <a:latin typeface="YDIYGO330" charset="-127"/>
                <a:ea typeface="YDIYGO330" charset="-127"/>
                <a:cs typeface="YDIYGO330" charset="-127"/>
                <a:sym typeface="Nanum Gothic Coding"/>
              </a:rPr>
              <a:t>전기차 변경 시 </a:t>
            </a:r>
            <a:endParaRPr lang="en-US" altLang="ko-KR" sz="1200" dirty="0">
              <a:solidFill>
                <a:schemeClr val="dk1"/>
              </a:solidFill>
              <a:latin typeface="YDIYGO330" charset="-127"/>
              <a:ea typeface="YDIYGO330" charset="-127"/>
              <a:cs typeface="YDIYGO330" charset="-127"/>
              <a:sym typeface="Nanum Gothic Coding"/>
            </a:endParaRPr>
          </a:p>
          <a:p>
            <a:pPr lvl="0" algn="ctr"/>
            <a:r>
              <a:rPr lang="ko-KR" altLang="en-US" sz="1200" dirty="0">
                <a:solidFill>
                  <a:schemeClr val="dk1"/>
                </a:solidFill>
                <a:latin typeface="YDIYGO330" charset="-127"/>
                <a:ea typeface="YDIYGO330" charset="-127"/>
                <a:cs typeface="YDIYGO330" charset="-127"/>
                <a:sym typeface="Nanum Gothic Coding"/>
              </a:rPr>
              <a:t>미세먼지 해소에 많은 도움이 될 것으로 파악됨</a:t>
            </a:r>
          </a:p>
        </p:txBody>
      </p:sp>
      <p:graphicFrame>
        <p:nvGraphicFramePr>
          <p:cNvPr id="37" name="차트 36"/>
          <p:cNvGraphicFramePr/>
          <p:nvPr>
            <p:extLst>
              <p:ext uri="{D42A27DB-BD31-4B8C-83A1-F6EECF244321}">
                <p14:modId xmlns:p14="http://schemas.microsoft.com/office/powerpoint/2010/main" val="3672111411"/>
              </p:ext>
            </p:extLst>
          </p:nvPr>
        </p:nvGraphicFramePr>
        <p:xfrm>
          <a:off x="1068733" y="1289278"/>
          <a:ext cx="3792471" cy="24883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52" name="직사각형 51"/>
          <p:cNvSpPr/>
          <p:nvPr/>
        </p:nvSpPr>
        <p:spPr>
          <a:xfrm>
            <a:off x="961706" y="3855661"/>
            <a:ext cx="2309032" cy="468878"/>
          </a:xfrm>
          <a:prstGeom prst="rect">
            <a:avLst/>
          </a:prstGeom>
          <a:solidFill>
            <a:srgbClr val="EEEEEE"/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dirty="0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전국 주요 미세먼지 </a:t>
            </a:r>
            <a:r>
              <a:rPr lang="ko-KR" altLang="en-US" sz="1200" dirty="0" err="1">
                <a:solidFill>
                  <a:schemeClr val="tx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배출원</a:t>
            </a:r>
            <a:endParaRPr lang="en-US" altLang="ko-KR" sz="1200" dirty="0">
              <a:solidFill>
                <a:schemeClr val="tx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 dirty="0">
                <a:solidFill>
                  <a:schemeClr val="tx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출처</a:t>
            </a:r>
            <a:r>
              <a:rPr lang="en-US" altLang="ko-KR" sz="1000" dirty="0">
                <a:solidFill>
                  <a:schemeClr val="tx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: </a:t>
            </a:r>
            <a:r>
              <a:rPr lang="ko-KR" altLang="en-US" sz="1000" dirty="0">
                <a:solidFill>
                  <a:schemeClr val="tx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환경부</a:t>
            </a:r>
            <a:r>
              <a:rPr lang="en-US" altLang="ko-KR" sz="1000" dirty="0">
                <a:solidFill>
                  <a:schemeClr val="tx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, 2017</a:t>
            </a:r>
          </a:p>
        </p:txBody>
      </p:sp>
      <p:cxnSp>
        <p:nvCxnSpPr>
          <p:cNvPr id="50" name="직선 연결선 49"/>
          <p:cNvCxnSpPr/>
          <p:nvPr/>
        </p:nvCxnSpPr>
        <p:spPr>
          <a:xfrm flipV="1">
            <a:off x="1453659" y="2802989"/>
            <a:ext cx="3316461" cy="1"/>
          </a:xfrm>
          <a:prstGeom prst="line">
            <a:avLst/>
          </a:prstGeom>
          <a:ln w="19050" cap="flat" cmpd="sng" algn="ctr">
            <a:solidFill>
              <a:schemeClr val="accent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4737905" y="2676030"/>
            <a:ext cx="111788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OECD </a:t>
            </a:r>
            <a:r>
              <a:rPr lang="ko-KR" altLang="en-US" sz="1050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평균치 </a:t>
            </a:r>
            <a:r>
              <a:rPr lang="en-US" altLang="ko-KR" sz="1050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12.5</a:t>
            </a:r>
            <a:r>
              <a:rPr lang="ko-KR" altLang="en-US" sz="1050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로</a:t>
            </a:r>
            <a:r>
              <a:rPr lang="en-US" altLang="ko-KR" sz="1050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, </a:t>
            </a:r>
          </a:p>
          <a:p>
            <a:r>
              <a:rPr lang="ko-KR" altLang="en-US" sz="105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대한민국은 </a:t>
            </a:r>
            <a:endParaRPr lang="en-US" altLang="ko-KR" sz="105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r>
              <a:rPr lang="ko-KR" altLang="en-US" sz="105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그의 </a:t>
            </a:r>
            <a:r>
              <a:rPr lang="en-US" altLang="ko-KR" sz="105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2</a:t>
            </a:r>
            <a:r>
              <a:rPr lang="ko-KR" altLang="en-US" sz="105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배</a:t>
            </a:r>
            <a:endParaRPr lang="en-US" altLang="ko-KR" sz="105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478464" y="1955675"/>
            <a:ext cx="54053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25.14</a:t>
            </a:r>
            <a:endParaRPr lang="ko-KR" altLang="en-US" sz="1100" dirty="0">
              <a:solidFill>
                <a:srgbClr val="C00000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2043221" y="2344153"/>
            <a:ext cx="51167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21.24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571991" y="2829985"/>
            <a:ext cx="5052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11.96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3113312" y="2826284"/>
            <a:ext cx="5052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11.86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3697338" y="2904648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8.52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240328" y="3039812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7.36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961706" y="1289278"/>
            <a:ext cx="4924228" cy="2431808"/>
          </a:xfrm>
          <a:prstGeom prst="rect">
            <a:avLst/>
          </a:prstGeom>
          <a:noFill/>
          <a:ln w="63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962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" name="차트 61"/>
          <p:cNvGraphicFramePr/>
          <p:nvPr>
            <p:extLst>
              <p:ext uri="{D42A27DB-BD31-4B8C-83A1-F6EECF244321}">
                <p14:modId xmlns:p14="http://schemas.microsoft.com/office/powerpoint/2010/main" val="3134000672"/>
              </p:ext>
            </p:extLst>
          </p:nvPr>
        </p:nvGraphicFramePr>
        <p:xfrm>
          <a:off x="685238" y="1324769"/>
          <a:ext cx="5274722" cy="32024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3" name="모서리가 둥근 직사각형 62"/>
          <p:cNvSpPr/>
          <p:nvPr/>
        </p:nvSpPr>
        <p:spPr>
          <a:xfrm>
            <a:off x="6683237" y="1324769"/>
            <a:ext cx="4354039" cy="2131216"/>
          </a:xfrm>
          <a:prstGeom prst="roundRect">
            <a:avLst/>
          </a:prstGeom>
          <a:solidFill>
            <a:srgbClr val="D8DADE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69" name="텍스트 상자 14"/>
          <p:cNvSpPr txBox="1"/>
          <p:nvPr/>
        </p:nvSpPr>
        <p:spPr>
          <a:xfrm>
            <a:off x="592116" y="5773544"/>
            <a:ext cx="11349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latin typeface="YDIYGO330" charset="-127"/>
                <a:ea typeface="YDIYGO330" charset="-127"/>
                <a:cs typeface="YDIYGO330" charset="-127"/>
              </a:rPr>
              <a:t>따라서</a:t>
            </a:r>
            <a:r>
              <a:rPr kumimoji="1" lang="en-US" altLang="ko-KR" sz="2400" dirty="0">
                <a:latin typeface="YDIYGO330" charset="-127"/>
                <a:ea typeface="YDIYGO330" charset="-127"/>
                <a:cs typeface="YDIYGO330" charset="-127"/>
              </a:rPr>
              <a:t>, </a:t>
            </a:r>
            <a:r>
              <a:rPr kumimoji="1" lang="ko-KR" altLang="en-US" sz="2400" dirty="0">
                <a:latin typeface="YDIYGO330" charset="-127"/>
                <a:ea typeface="YDIYGO330" charset="-127"/>
                <a:cs typeface="YDIYGO330" charset="-127"/>
              </a:rPr>
              <a:t>창원시 內 전기차 보급률은 추후 더욱 확대될 것으로 전망되며</a:t>
            </a:r>
            <a:r>
              <a:rPr kumimoji="1" lang="en-US" altLang="ko-KR" sz="2400" dirty="0">
                <a:latin typeface="YDIYGO330" charset="-127"/>
                <a:ea typeface="YDIYGO330" charset="-127"/>
                <a:cs typeface="YDIYGO330" charset="-127"/>
              </a:rPr>
              <a:t>, </a:t>
            </a:r>
          </a:p>
          <a:p>
            <a:pPr algn="ctr"/>
            <a:r>
              <a:rPr kumimoji="1" lang="ko-KR" altLang="en-US" sz="2400" dirty="0">
                <a:latin typeface="YDIYGO330" charset="-127"/>
                <a:ea typeface="YDIYGO330" charset="-127"/>
                <a:cs typeface="YDIYGO330" charset="-127"/>
              </a:rPr>
              <a:t>전기차 충전소 추가 설치에 대한 목소리 또한 커지고 있음</a:t>
            </a:r>
          </a:p>
        </p:txBody>
      </p:sp>
      <p:cxnSp>
        <p:nvCxnSpPr>
          <p:cNvPr id="70" name="직선 연결선 69"/>
          <p:cNvCxnSpPr/>
          <p:nvPr/>
        </p:nvCxnSpPr>
        <p:spPr>
          <a:xfrm>
            <a:off x="351226" y="776433"/>
            <a:ext cx="11402750" cy="12111"/>
          </a:xfrm>
          <a:prstGeom prst="line">
            <a:avLst/>
          </a:prstGeom>
          <a:ln w="9525">
            <a:solidFill>
              <a:srgbClr val="949BA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텍스트 상자 6"/>
          <p:cNvSpPr txBox="1"/>
          <p:nvPr/>
        </p:nvSpPr>
        <p:spPr>
          <a:xfrm>
            <a:off x="553657" y="206080"/>
            <a:ext cx="2873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err="1">
                <a:latin typeface="-윤고딕330" panose="02030504000101010101" pitchFamily="18" charset="-127"/>
                <a:ea typeface="-윤고딕330" panose="02030504000101010101" pitchFamily="18" charset="-127"/>
                <a:cs typeface="Nanum Gothic" charset="-127"/>
              </a:rPr>
              <a:t>분석배경</a:t>
            </a:r>
            <a:endParaRPr kumimoji="1" lang="ko-KR" altLang="en-US" sz="2800" dirty="0">
              <a:latin typeface="-윤고딕330" panose="02030504000101010101" pitchFamily="18" charset="-127"/>
              <a:ea typeface="-윤고딕330" panose="02030504000101010101" pitchFamily="18" charset="-127"/>
              <a:cs typeface="Nanum Gothic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6882840" y="1729743"/>
            <a:ext cx="392212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i="1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“</a:t>
            </a:r>
            <a:r>
              <a:rPr lang="ko-KR" altLang="en-US" sz="1200" i="1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창원시는 미세먼지 없는 깨끗한 환경에서 생활할 수 있도록 </a:t>
            </a:r>
            <a:r>
              <a:rPr lang="en-US" altLang="ko-KR" sz="1200" i="1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2020</a:t>
            </a:r>
            <a:r>
              <a:rPr lang="ko-KR" altLang="en-US" sz="1200" i="1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년까지 전기차 </a:t>
            </a:r>
            <a:r>
              <a:rPr lang="en-US" altLang="ko-KR" sz="1200" i="1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5000</a:t>
            </a:r>
            <a:r>
              <a:rPr lang="ko-KR" altLang="en-US" sz="1200" i="1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대와 </a:t>
            </a:r>
            <a:r>
              <a:rPr lang="ko-KR" altLang="en-US" sz="1200" i="1" dirty="0" err="1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수소차</a:t>
            </a:r>
            <a:r>
              <a:rPr lang="ko-KR" altLang="en-US" sz="1200" i="1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200" i="1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5000</a:t>
            </a:r>
            <a:r>
              <a:rPr lang="ko-KR" altLang="en-US" sz="1200" i="1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대를 보급할 계획이다</a:t>
            </a:r>
            <a:r>
              <a:rPr lang="en-US" altLang="ko-KR" sz="1200" i="1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200" i="1" dirty="0">
              <a:solidFill>
                <a:srgbClr val="00000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200" i="1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전기차는 대당 최대 </a:t>
            </a:r>
            <a:r>
              <a:rPr lang="en-US" altLang="ko-KR" sz="1200" i="1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1600</a:t>
            </a:r>
            <a:r>
              <a:rPr lang="ko-KR" altLang="en-US" sz="1200" i="1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만 원을</a:t>
            </a:r>
            <a:r>
              <a:rPr lang="en-US" altLang="ko-KR" sz="1200" i="1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i="1" dirty="0" err="1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수소차는</a:t>
            </a:r>
            <a:r>
              <a:rPr lang="ko-KR" altLang="en-US" sz="1200" i="1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대당 </a:t>
            </a:r>
            <a:r>
              <a:rPr lang="en-US" altLang="ko-KR" sz="1200" i="1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3310</a:t>
            </a:r>
            <a:r>
              <a:rPr lang="ko-KR" altLang="en-US" sz="1200" i="1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만 원을 지원한다</a:t>
            </a:r>
            <a:r>
              <a:rPr lang="en-US" altLang="ko-KR" sz="1200" i="1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.”</a:t>
            </a:r>
          </a:p>
          <a:p>
            <a:endParaRPr lang="en-US" altLang="ko-KR" sz="1200" i="1" dirty="0">
              <a:solidFill>
                <a:srgbClr val="00000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000" i="1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1000" i="1" dirty="0" err="1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프레시안</a:t>
            </a:r>
            <a:r>
              <a:rPr lang="en-US" altLang="ko-KR" sz="1000" i="1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2019.07.17)</a:t>
            </a:r>
            <a:endParaRPr lang="ko-KR" altLang="en-US" sz="1100" i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6882840" y="1425546"/>
            <a:ext cx="28732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전기차 </a:t>
            </a:r>
            <a:r>
              <a:rPr lang="en-US" altLang="ko-KR" sz="16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/ </a:t>
            </a:r>
            <a:r>
              <a:rPr lang="ko-KR" altLang="en-US" sz="1600" b="1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수소차</a:t>
            </a:r>
            <a:r>
              <a:rPr lang="ko-KR" altLang="en-US" sz="16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지원금 보급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92116" y="4635251"/>
            <a:ext cx="53678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2017</a:t>
            </a:r>
            <a:r>
              <a:rPr lang="ko-KR" altLang="en-US" sz="1400" b="1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년을 기준으로 전기차 보급량이 급증함</a:t>
            </a:r>
            <a:endParaRPr lang="en-US" altLang="ko-KR" sz="1400" b="1" dirty="0">
              <a:solidFill>
                <a:srgbClr val="00000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/>
            <a:r>
              <a:rPr lang="ko-KR" altLang="en-US" sz="1400" b="1" dirty="0" err="1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시계열</a:t>
            </a:r>
            <a:r>
              <a:rPr lang="ko-KR" altLang="en-US" sz="1400" b="1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예측 결과</a:t>
            </a:r>
            <a:r>
              <a:rPr lang="en-US" altLang="ko-KR" sz="1400" b="1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en-US" altLang="ko-KR" sz="1400" b="1" dirty="0">
                <a:solidFill>
                  <a:srgbClr val="C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2020</a:t>
            </a:r>
            <a:r>
              <a:rPr lang="ko-KR" altLang="en-US" sz="1400" b="1" dirty="0">
                <a:solidFill>
                  <a:srgbClr val="C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년 </a:t>
            </a:r>
            <a:r>
              <a:rPr lang="en-US" altLang="ko-KR" sz="1400" b="1" dirty="0">
                <a:solidFill>
                  <a:srgbClr val="C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1177</a:t>
            </a:r>
            <a:r>
              <a:rPr lang="ko-KR" altLang="en-US" sz="1400" b="1" dirty="0">
                <a:solidFill>
                  <a:srgbClr val="C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대</a:t>
            </a:r>
            <a:r>
              <a:rPr lang="en-US" altLang="ko-KR" sz="1400" b="1" dirty="0">
                <a:solidFill>
                  <a:srgbClr val="C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2025</a:t>
            </a:r>
            <a:r>
              <a:rPr lang="ko-KR" altLang="en-US" sz="1400" b="1" dirty="0">
                <a:solidFill>
                  <a:srgbClr val="C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년 </a:t>
            </a:r>
            <a:r>
              <a:rPr lang="en-US" altLang="ko-KR" sz="1400" b="1" dirty="0">
                <a:solidFill>
                  <a:srgbClr val="C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1805</a:t>
            </a:r>
            <a:r>
              <a:rPr lang="ko-KR" altLang="en-US" sz="1400" b="1" dirty="0">
                <a:solidFill>
                  <a:srgbClr val="C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대 예상</a:t>
            </a:r>
          </a:p>
        </p:txBody>
      </p:sp>
      <p:sp>
        <p:nvSpPr>
          <p:cNvPr id="75" name="모서리가 둥근 직사각형 74"/>
          <p:cNvSpPr/>
          <p:nvPr/>
        </p:nvSpPr>
        <p:spPr>
          <a:xfrm>
            <a:off x="6683238" y="3556762"/>
            <a:ext cx="4354038" cy="1698848"/>
          </a:xfrm>
          <a:prstGeom prst="roundRect">
            <a:avLst/>
          </a:prstGeom>
          <a:solidFill>
            <a:srgbClr val="D8DADE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6882840" y="4014063"/>
            <a:ext cx="3922127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i="1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“</a:t>
            </a:r>
            <a:r>
              <a:rPr lang="ko-KR" altLang="en-US" sz="1200" i="1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전기차 충전소 설치 건의 </a:t>
            </a:r>
            <a:r>
              <a:rPr lang="en-US" altLang="ko-KR" sz="1200" i="1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– </a:t>
            </a:r>
            <a:r>
              <a:rPr lang="ko-KR" altLang="en-US" sz="1200" i="1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지자체 </a:t>
            </a:r>
            <a:r>
              <a:rPr lang="ko-KR" altLang="en-US" sz="1200" i="1" dirty="0" err="1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완속충전소가</a:t>
            </a:r>
            <a:r>
              <a:rPr lang="ko-KR" altLang="en-US" sz="1200" i="1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많이 부족한상태인지라 </a:t>
            </a:r>
            <a:r>
              <a:rPr lang="ko-KR" altLang="en-US" sz="1200" i="1" dirty="0" err="1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완속전기차</a:t>
            </a:r>
            <a:r>
              <a:rPr lang="ko-KR" altLang="en-US" sz="1200" i="1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운행 시민으로 매우 불편함</a:t>
            </a:r>
            <a:r>
              <a:rPr lang="en-US" altLang="ko-KR" sz="1200" i="1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 </a:t>
            </a:r>
            <a:r>
              <a:rPr lang="ko-KR" altLang="en-US" sz="1200" i="1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조속한 지자체 </a:t>
            </a:r>
            <a:r>
              <a:rPr lang="ko-KR" altLang="en-US" sz="1200" i="1" dirty="0" err="1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완속충전소</a:t>
            </a:r>
            <a:r>
              <a:rPr lang="ko-KR" altLang="en-US" sz="1200" i="1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설치 요청</a:t>
            </a:r>
            <a:r>
              <a:rPr lang="en-US" altLang="ko-KR" sz="1200" i="1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”</a:t>
            </a:r>
          </a:p>
          <a:p>
            <a:endParaRPr lang="en-US" altLang="ko-KR" sz="1200" i="1" dirty="0">
              <a:solidFill>
                <a:srgbClr val="000000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000" i="1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1000" i="1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창원시 </a:t>
            </a:r>
            <a:r>
              <a:rPr lang="ko-KR" altLang="en-US" sz="1000" i="1" dirty="0" err="1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소통시장실</a:t>
            </a:r>
            <a:r>
              <a:rPr lang="en-US" altLang="ko-KR" sz="1000" i="1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2019</a:t>
            </a:r>
            <a:r>
              <a:rPr lang="ko-KR" altLang="en-US" sz="1000" i="1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년 </a:t>
            </a:r>
            <a:r>
              <a:rPr lang="en-US" altLang="ko-KR" sz="1000" i="1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5</a:t>
            </a:r>
            <a:r>
              <a:rPr lang="ko-KR" altLang="en-US" sz="1000" i="1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월 시민의 소리 </a:t>
            </a:r>
            <a:r>
              <a:rPr lang="en-US" altLang="ko-KR" sz="1000" i="1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best</a:t>
            </a:r>
            <a:r>
              <a:rPr lang="ko-KR" altLang="en-US" sz="1000" i="1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게시물 中</a:t>
            </a:r>
            <a:r>
              <a:rPr lang="en-US" altLang="ko-KR" sz="1000" i="1" dirty="0">
                <a:solidFill>
                  <a:srgbClr val="00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ko-KR" altLang="en-US" sz="1200" i="1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6801816" y="3695894"/>
            <a:ext cx="28732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시민의 소리</a:t>
            </a:r>
          </a:p>
        </p:txBody>
      </p:sp>
      <p:sp>
        <p:nvSpPr>
          <p:cNvPr id="78" name="타원 77"/>
          <p:cNvSpPr/>
          <p:nvPr/>
        </p:nvSpPr>
        <p:spPr>
          <a:xfrm>
            <a:off x="5383940" y="2127636"/>
            <a:ext cx="76200" cy="82164"/>
          </a:xfrm>
          <a:prstGeom prst="ellipse">
            <a:avLst/>
          </a:prstGeom>
          <a:solidFill>
            <a:srgbClr val="A6C6D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/>
          <p:cNvSpPr/>
          <p:nvPr/>
        </p:nvSpPr>
        <p:spPr>
          <a:xfrm>
            <a:off x="4780978" y="2955930"/>
            <a:ext cx="76200" cy="82164"/>
          </a:xfrm>
          <a:prstGeom prst="ellipse">
            <a:avLst/>
          </a:prstGeom>
          <a:solidFill>
            <a:srgbClr val="A6C6D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/>
          <p:cNvSpPr/>
          <p:nvPr/>
        </p:nvSpPr>
        <p:spPr>
          <a:xfrm>
            <a:off x="4112323" y="3279780"/>
            <a:ext cx="76200" cy="82164"/>
          </a:xfrm>
          <a:prstGeom prst="ellipse">
            <a:avLst/>
          </a:prstGeom>
          <a:solidFill>
            <a:srgbClr val="A6C6D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/>
          <p:cNvSpPr/>
          <p:nvPr/>
        </p:nvSpPr>
        <p:spPr>
          <a:xfrm>
            <a:off x="3470338" y="3454080"/>
            <a:ext cx="76200" cy="82164"/>
          </a:xfrm>
          <a:prstGeom prst="ellipse">
            <a:avLst/>
          </a:prstGeom>
          <a:solidFill>
            <a:srgbClr val="A6C6D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/>
          <p:cNvSpPr/>
          <p:nvPr/>
        </p:nvSpPr>
        <p:spPr>
          <a:xfrm>
            <a:off x="2853118" y="3692718"/>
            <a:ext cx="76200" cy="82164"/>
          </a:xfrm>
          <a:prstGeom prst="ellipse">
            <a:avLst/>
          </a:prstGeom>
          <a:solidFill>
            <a:srgbClr val="A6C6D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/>
          <p:cNvSpPr/>
          <p:nvPr/>
        </p:nvSpPr>
        <p:spPr>
          <a:xfrm>
            <a:off x="2216848" y="3898753"/>
            <a:ext cx="76200" cy="82164"/>
          </a:xfrm>
          <a:prstGeom prst="ellipse">
            <a:avLst/>
          </a:prstGeom>
          <a:solidFill>
            <a:srgbClr val="A6C6D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1599628" y="4019156"/>
            <a:ext cx="76200" cy="82164"/>
          </a:xfrm>
          <a:prstGeom prst="ellipse">
            <a:avLst/>
          </a:prstGeom>
          <a:solidFill>
            <a:srgbClr val="A6C6D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/>
          <p:cNvSpPr/>
          <p:nvPr/>
        </p:nvSpPr>
        <p:spPr>
          <a:xfrm>
            <a:off x="950023" y="4060238"/>
            <a:ext cx="76200" cy="82164"/>
          </a:xfrm>
          <a:prstGeom prst="ellipse">
            <a:avLst/>
          </a:prstGeom>
          <a:solidFill>
            <a:srgbClr val="A6C6D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6" name="직선 화살표 연결선 85"/>
          <p:cNvCxnSpPr/>
          <p:nvPr/>
        </p:nvCxnSpPr>
        <p:spPr>
          <a:xfrm flipV="1">
            <a:off x="4848949" y="2197405"/>
            <a:ext cx="490440" cy="682140"/>
          </a:xfrm>
          <a:prstGeom prst="straightConnector1">
            <a:avLst/>
          </a:prstGeom>
          <a:ln w="19050">
            <a:solidFill>
              <a:srgbClr val="CC35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/>
          <p:nvPr/>
        </p:nvCxnSpPr>
        <p:spPr>
          <a:xfrm flipV="1">
            <a:off x="1064322" y="2997012"/>
            <a:ext cx="3639758" cy="1104309"/>
          </a:xfrm>
          <a:prstGeom prst="straightConnector1">
            <a:avLst/>
          </a:prstGeom>
          <a:ln w="19050">
            <a:solidFill>
              <a:srgbClr val="CC35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278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/>
          <p:cNvCxnSpPr/>
          <p:nvPr/>
        </p:nvCxnSpPr>
        <p:spPr>
          <a:xfrm>
            <a:off x="351226" y="776433"/>
            <a:ext cx="11402750" cy="12111"/>
          </a:xfrm>
          <a:prstGeom prst="line">
            <a:avLst/>
          </a:prstGeom>
          <a:ln w="9525">
            <a:solidFill>
              <a:srgbClr val="949BA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텍스트 상자 6"/>
          <p:cNvSpPr txBox="1"/>
          <p:nvPr/>
        </p:nvSpPr>
        <p:spPr>
          <a:xfrm>
            <a:off x="553657" y="206080"/>
            <a:ext cx="2873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-윤고딕330" panose="02030504000101010101" pitchFamily="18" charset="-127"/>
                <a:ea typeface="-윤고딕330" panose="02030504000101010101" pitchFamily="18" charset="-127"/>
                <a:cs typeface="Nanum Gothic" charset="-127"/>
              </a:rPr>
              <a:t>분석 프로세스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01" r="19535" b="16159"/>
          <a:stretch/>
        </p:blipFill>
        <p:spPr>
          <a:xfrm>
            <a:off x="681948" y="580791"/>
            <a:ext cx="11269427" cy="608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95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6525710" y="1931406"/>
            <a:ext cx="4404477" cy="3566425"/>
            <a:chOff x="6544877" y="1796883"/>
            <a:chExt cx="4597293" cy="3727733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89" r="19447"/>
            <a:stretch/>
          </p:blipFill>
          <p:spPr>
            <a:xfrm>
              <a:off x="6544877" y="1796883"/>
              <a:ext cx="4597293" cy="372773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62" t="33423" r="14818"/>
            <a:stretch/>
          </p:blipFill>
          <p:spPr>
            <a:xfrm>
              <a:off x="8141208" y="3157727"/>
              <a:ext cx="2450592" cy="2139049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968" t="78232"/>
            <a:stretch/>
          </p:blipFill>
          <p:spPr>
            <a:xfrm>
              <a:off x="10352532" y="4551298"/>
              <a:ext cx="672878" cy="624675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968" t="78232"/>
            <a:stretch/>
          </p:blipFill>
          <p:spPr>
            <a:xfrm>
              <a:off x="7687278" y="3168034"/>
              <a:ext cx="703358" cy="652971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968" t="78232"/>
            <a:stretch/>
          </p:blipFill>
          <p:spPr>
            <a:xfrm>
              <a:off x="7687278" y="3327519"/>
              <a:ext cx="676922" cy="628429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968" t="78232"/>
            <a:stretch/>
          </p:blipFill>
          <p:spPr>
            <a:xfrm>
              <a:off x="8545601" y="2018003"/>
              <a:ext cx="668387" cy="620505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968" t="78232"/>
            <a:stretch/>
          </p:blipFill>
          <p:spPr>
            <a:xfrm>
              <a:off x="9350650" y="2068610"/>
              <a:ext cx="682783" cy="633870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968" t="78232"/>
            <a:stretch/>
          </p:blipFill>
          <p:spPr>
            <a:xfrm>
              <a:off x="9308435" y="2660371"/>
              <a:ext cx="703358" cy="652971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968" t="78232"/>
            <a:stretch/>
          </p:blipFill>
          <p:spPr>
            <a:xfrm>
              <a:off x="9155305" y="2673883"/>
              <a:ext cx="703358" cy="652971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968" t="78232"/>
            <a:stretch/>
          </p:blipFill>
          <p:spPr>
            <a:xfrm>
              <a:off x="8470692" y="2550060"/>
              <a:ext cx="703358" cy="652971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968" t="78232"/>
            <a:stretch/>
          </p:blipFill>
          <p:spPr>
            <a:xfrm>
              <a:off x="7550195" y="4628324"/>
              <a:ext cx="672878" cy="624675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859454" y="1918136"/>
            <a:ext cx="4524076" cy="3579695"/>
            <a:chOff x="821354" y="1782289"/>
            <a:chExt cx="4660094" cy="383151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38" r="10875"/>
            <a:stretch/>
          </p:blipFill>
          <p:spPr>
            <a:xfrm>
              <a:off x="821354" y="1782289"/>
              <a:ext cx="4629790" cy="3831511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2280" y="2010366"/>
              <a:ext cx="3749168" cy="3300774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97E7294-D447-4884-AE4B-7F512F1E3C23}"/>
              </a:ext>
            </a:extLst>
          </p:cNvPr>
          <p:cNvSpPr txBox="1"/>
          <p:nvPr/>
        </p:nvSpPr>
        <p:spPr>
          <a:xfrm>
            <a:off x="6768288" y="1640781"/>
            <a:ext cx="12794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전기차충전소 반경 </a:t>
            </a:r>
            <a:r>
              <a:rPr lang="en-US" altLang="ko-KR" sz="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1km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2792EE-B8FC-4ED8-912A-6E3C18FE76F4}"/>
              </a:ext>
            </a:extLst>
          </p:cNvPr>
          <p:cNvSpPr txBox="1"/>
          <p:nvPr/>
        </p:nvSpPr>
        <p:spPr>
          <a:xfrm>
            <a:off x="1028373" y="1646375"/>
            <a:ext cx="9206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전기차충전소</a:t>
            </a:r>
            <a:endParaRPr lang="en-US" altLang="ko-KR" sz="8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4" name="텍스트 상자 1"/>
          <p:cNvSpPr txBox="1"/>
          <p:nvPr/>
        </p:nvSpPr>
        <p:spPr>
          <a:xfrm>
            <a:off x="1975367" y="384942"/>
            <a:ext cx="3658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  <a:cs typeface="Nanum Gothic" charset="-127"/>
              </a:rPr>
              <a:t>전기차충전소 소외지역 파악</a:t>
            </a:r>
          </a:p>
        </p:txBody>
      </p:sp>
      <p:cxnSp>
        <p:nvCxnSpPr>
          <p:cNvPr id="38" name="직선 연결선 37"/>
          <p:cNvCxnSpPr/>
          <p:nvPr/>
        </p:nvCxnSpPr>
        <p:spPr>
          <a:xfrm>
            <a:off x="351226" y="776433"/>
            <a:ext cx="11402750" cy="12111"/>
          </a:xfrm>
          <a:prstGeom prst="line">
            <a:avLst/>
          </a:prstGeom>
          <a:ln w="9525">
            <a:solidFill>
              <a:srgbClr val="949BA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텍스트 상자 6"/>
          <p:cNvSpPr txBox="1"/>
          <p:nvPr/>
        </p:nvSpPr>
        <p:spPr>
          <a:xfrm>
            <a:off x="553658" y="206080"/>
            <a:ext cx="1556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err="1">
                <a:latin typeface="-윤고딕330" panose="02030504000101010101" pitchFamily="18" charset="-127"/>
                <a:ea typeface="-윤고딕330" panose="02030504000101010101" pitchFamily="18" charset="-127"/>
                <a:cs typeface="Nanum Gothic" charset="-127"/>
              </a:rPr>
              <a:t>분석과정</a:t>
            </a:r>
            <a:endParaRPr kumimoji="1" lang="ko-KR" altLang="en-US" sz="2800" dirty="0">
              <a:latin typeface="-윤고딕330" panose="02030504000101010101" pitchFamily="18" charset="-127"/>
              <a:ea typeface="-윤고딕330" panose="02030504000101010101" pitchFamily="18" charset="-127"/>
              <a:cs typeface="Nanum Gothic" charset="-127"/>
            </a:endParaRPr>
          </a:p>
        </p:txBody>
      </p:sp>
      <p:sp>
        <p:nvSpPr>
          <p:cNvPr id="50" name="텍스트 상자 4">
            <a:extLst>
              <a:ext uri="{FF2B5EF4-FFF2-40B4-BE49-F238E27FC236}">
                <a16:creationId xmlns:a16="http://schemas.microsoft.com/office/drawing/2014/main" id="{6EF0012C-CBD8-4418-9D88-307294A17537}"/>
              </a:ext>
            </a:extLst>
          </p:cNvPr>
          <p:cNvSpPr txBox="1"/>
          <p:nvPr/>
        </p:nvSpPr>
        <p:spPr>
          <a:xfrm>
            <a:off x="421495" y="992107"/>
            <a:ext cx="5429508" cy="307777"/>
          </a:xfrm>
          <a:prstGeom prst="rect">
            <a:avLst/>
          </a:prstGeom>
          <a:solidFill>
            <a:srgbClr val="DBEBEA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창원시 전기차충전소 위치도</a:t>
            </a:r>
            <a:endParaRPr kumimoji="1" lang="en-US" altLang="ko-KR" sz="14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1" name="텍스트 상자 4">
            <a:extLst>
              <a:ext uri="{FF2B5EF4-FFF2-40B4-BE49-F238E27FC236}">
                <a16:creationId xmlns:a16="http://schemas.microsoft.com/office/drawing/2014/main" id="{6EF0012C-CBD8-4418-9D88-307294A17537}"/>
              </a:ext>
            </a:extLst>
          </p:cNvPr>
          <p:cNvSpPr txBox="1"/>
          <p:nvPr/>
        </p:nvSpPr>
        <p:spPr>
          <a:xfrm>
            <a:off x="6052601" y="992108"/>
            <a:ext cx="5498933" cy="307777"/>
          </a:xfrm>
          <a:prstGeom prst="rect">
            <a:avLst/>
          </a:prstGeom>
          <a:solidFill>
            <a:srgbClr val="DBEBEA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전기차충전소 반경 </a:t>
            </a:r>
            <a:r>
              <a:rPr kumimoji="1" lang="en-US" altLang="ko-KR" sz="1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1km </a:t>
            </a:r>
            <a:r>
              <a:rPr kumimoji="1" lang="ko-KR" altLang="en-US" sz="14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제외 지역 선발</a:t>
            </a:r>
            <a:endParaRPr kumimoji="1" lang="en-US" altLang="ko-KR" sz="14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2" name="화살표: 오른쪽 22">
            <a:extLst>
              <a:ext uri="{FF2B5EF4-FFF2-40B4-BE49-F238E27FC236}">
                <a16:creationId xmlns:a16="http://schemas.microsoft.com/office/drawing/2014/main" id="{1B5F99DD-A0A2-4D4D-BA86-16B3CC8E42E8}"/>
              </a:ext>
            </a:extLst>
          </p:cNvPr>
          <p:cNvSpPr/>
          <p:nvPr/>
        </p:nvSpPr>
        <p:spPr>
          <a:xfrm>
            <a:off x="5687804" y="3041716"/>
            <a:ext cx="547219" cy="905609"/>
          </a:xfrm>
          <a:prstGeom prst="rightArrow">
            <a:avLst>
              <a:gd name="adj1" fmla="val 55452"/>
              <a:gd name="adj2" fmla="val 46535"/>
            </a:avLst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6362800" y="1435731"/>
            <a:ext cx="4878533" cy="43846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81495" y="1435731"/>
            <a:ext cx="4878533" cy="43846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68" t="78232"/>
          <a:stretch/>
        </p:blipFill>
        <p:spPr>
          <a:xfrm>
            <a:off x="6356490" y="1436210"/>
            <a:ext cx="668387" cy="581793"/>
          </a:xfrm>
          <a:prstGeom prst="rect">
            <a:avLst/>
          </a:prstGeom>
          <a:ln>
            <a:noFill/>
          </a:ln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85" t="3545" r="36713" b="89372"/>
          <a:stretch/>
        </p:blipFill>
        <p:spPr>
          <a:xfrm>
            <a:off x="823431" y="1557557"/>
            <a:ext cx="313774" cy="313774"/>
          </a:xfrm>
          <a:prstGeom prst="rect">
            <a:avLst/>
          </a:prstGeom>
        </p:spPr>
      </p:pic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9056184"/>
              </p:ext>
            </p:extLst>
          </p:nvPr>
        </p:nvGraphicFramePr>
        <p:xfrm>
          <a:off x="10269194" y="1595567"/>
          <a:ext cx="582376" cy="2175672"/>
        </p:xfrm>
        <a:graphic>
          <a:graphicData uri="http://schemas.openxmlformats.org/drawingml/2006/table">
            <a:tbl>
              <a:tblPr/>
              <a:tblGrid>
                <a:gridCol w="582376">
                  <a:extLst>
                    <a:ext uri="{9D8B030D-6E8A-4147-A177-3AD203B41FA5}">
                      <a16:colId xmlns:a16="http://schemas.microsoft.com/office/drawing/2014/main" val="545261420"/>
                    </a:ext>
                  </a:extLst>
                </a:gridCol>
              </a:tblGrid>
              <a:tr h="18130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충무동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10" panose="02030504000101010101" pitchFamily="18" charset="-127"/>
                        <a:ea typeface="-윤고딕310" panose="02030504000101010101" pitchFamily="18" charset="-127"/>
                      </a:endParaRPr>
                    </a:p>
                  </a:txBody>
                  <a:tcPr marL="3296" marR="3296" marT="32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8093574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태백동</a:t>
                      </a:r>
                    </a:p>
                  </a:txBody>
                  <a:tcPr marL="3296" marR="3296" marT="32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157311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석동</a:t>
                      </a:r>
                    </a:p>
                  </a:txBody>
                  <a:tcPr marL="3296" marR="3296" marT="32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097317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웅남동</a:t>
                      </a:r>
                    </a:p>
                  </a:txBody>
                  <a:tcPr marL="3296" marR="3296" marT="32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4071416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자은동</a:t>
                      </a:r>
                    </a:p>
                  </a:txBody>
                  <a:tcPr marL="3296" marR="3296" marT="32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2322293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진동면</a:t>
                      </a:r>
                    </a:p>
                  </a:txBody>
                  <a:tcPr marL="3296" marR="3296" marT="32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1646727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덕산동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10" panose="02030504000101010101" pitchFamily="18" charset="-127"/>
                        <a:ea typeface="-윤고딕310" panose="02030504000101010101" pitchFamily="18" charset="-127"/>
                      </a:endParaRPr>
                    </a:p>
                  </a:txBody>
                  <a:tcPr marL="3296" marR="3296" marT="32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4945423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진북면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10" panose="02030504000101010101" pitchFamily="18" charset="-127"/>
                        <a:ea typeface="-윤고딕310" panose="02030504000101010101" pitchFamily="18" charset="-127"/>
                      </a:endParaRPr>
                    </a:p>
                  </a:txBody>
                  <a:tcPr marL="3296" marR="3296" marT="32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8401555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풍호동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10" panose="02030504000101010101" pitchFamily="18" charset="-127"/>
                        <a:ea typeface="-윤고딕310" panose="02030504000101010101" pitchFamily="18" charset="-127"/>
                      </a:endParaRPr>
                    </a:p>
                  </a:txBody>
                  <a:tcPr marL="3296" marR="3296" marT="32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0753956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진전면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10" panose="02030504000101010101" pitchFamily="18" charset="-127"/>
                        <a:ea typeface="-윤고딕310" panose="02030504000101010101" pitchFamily="18" charset="-127"/>
                      </a:endParaRPr>
                    </a:p>
                  </a:txBody>
                  <a:tcPr marL="3296" marR="3296" marT="32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5045382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현동</a:t>
                      </a:r>
                    </a:p>
                  </a:txBody>
                  <a:tcPr marL="3296" marR="3296" marT="32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7540778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웅동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1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동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-윤고딕310" panose="02030504000101010101" pitchFamily="18" charset="-127"/>
                        <a:ea typeface="-윤고딕310" panose="02030504000101010101" pitchFamily="18" charset="-127"/>
                      </a:endParaRPr>
                    </a:p>
                  </a:txBody>
                  <a:tcPr marL="3296" marR="3296" marT="32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3827605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077860"/>
              </p:ext>
            </p:extLst>
          </p:nvPr>
        </p:nvGraphicFramePr>
        <p:xfrm>
          <a:off x="10734076" y="1590354"/>
          <a:ext cx="582376" cy="2175672"/>
        </p:xfrm>
        <a:graphic>
          <a:graphicData uri="http://schemas.openxmlformats.org/drawingml/2006/table">
            <a:tbl>
              <a:tblPr/>
              <a:tblGrid>
                <a:gridCol w="582376">
                  <a:extLst>
                    <a:ext uri="{9D8B030D-6E8A-4147-A177-3AD203B41FA5}">
                      <a16:colId xmlns:a16="http://schemas.microsoft.com/office/drawing/2014/main" val="2188187319"/>
                    </a:ext>
                  </a:extLst>
                </a:gridCol>
              </a:tblGrid>
              <a:tr h="18130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가포동</a:t>
                      </a:r>
                    </a:p>
                  </a:txBody>
                  <a:tcPr marL="3296" marR="3296" marT="32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8561899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교방동</a:t>
                      </a:r>
                    </a:p>
                  </a:txBody>
                  <a:tcPr marL="3296" marR="3296" marT="32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4114335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봉림동</a:t>
                      </a:r>
                    </a:p>
                  </a:txBody>
                  <a:tcPr marL="3296" marR="3296" marT="32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7803177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노산동</a:t>
                      </a:r>
                    </a:p>
                  </a:txBody>
                  <a:tcPr marL="3296" marR="3296" marT="32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0908297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회원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1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동</a:t>
                      </a:r>
                    </a:p>
                  </a:txBody>
                  <a:tcPr marL="3296" marR="3296" marT="32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043850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회원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동</a:t>
                      </a:r>
                    </a:p>
                  </a:txBody>
                  <a:tcPr marL="3296" marR="3296" marT="32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7046291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석전동</a:t>
                      </a:r>
                    </a:p>
                  </a:txBody>
                  <a:tcPr marL="3296" marR="3296" marT="32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4061691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회성동</a:t>
                      </a:r>
                    </a:p>
                  </a:txBody>
                  <a:tcPr marL="3296" marR="3296" marT="32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1687293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합성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1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동</a:t>
                      </a:r>
                    </a:p>
                  </a:txBody>
                  <a:tcPr marL="3296" marR="3296" marT="32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314223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합성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동</a:t>
                      </a:r>
                    </a:p>
                  </a:txBody>
                  <a:tcPr marL="3296" marR="3296" marT="32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2434982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봉암동</a:t>
                      </a:r>
                    </a:p>
                  </a:txBody>
                  <a:tcPr marL="3296" marR="3296" marT="32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1746259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중앙동</a:t>
                      </a:r>
                    </a:p>
                  </a:txBody>
                  <a:tcPr marL="3296" marR="3296" marT="329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3680193"/>
                  </a:ext>
                </a:extLst>
              </a:tr>
            </a:tbl>
          </a:graphicData>
        </a:graphic>
      </p:graphicFrame>
      <p:sp>
        <p:nvSpPr>
          <p:cNvPr id="40" name="사각형: 둥근 모서리 26">
            <a:extLst>
              <a:ext uri="{FF2B5EF4-FFF2-40B4-BE49-F238E27FC236}">
                <a16:creationId xmlns:a16="http://schemas.microsoft.com/office/drawing/2014/main" id="{724B2550-1C2C-4DB3-AF30-09DA132C795B}"/>
              </a:ext>
            </a:extLst>
          </p:cNvPr>
          <p:cNvSpPr/>
          <p:nvPr/>
        </p:nvSpPr>
        <p:spPr>
          <a:xfrm>
            <a:off x="681494" y="5944158"/>
            <a:ext cx="10559839" cy="616481"/>
          </a:xfrm>
          <a:prstGeom prst="roundRect">
            <a:avLst/>
          </a:prstGeom>
          <a:solidFill>
            <a:srgbClr val="86BCD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A4A648-A298-446F-B215-8974CD10F83B}"/>
              </a:ext>
            </a:extLst>
          </p:cNvPr>
          <p:cNvSpPr txBox="1"/>
          <p:nvPr/>
        </p:nvSpPr>
        <p:spPr>
          <a:xfrm>
            <a:off x="681495" y="6081459"/>
            <a:ext cx="105598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반경 </a:t>
            </a:r>
            <a:r>
              <a:rPr lang="en-US" altLang="ko-KR" sz="16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1km </a:t>
            </a:r>
            <a:r>
              <a:rPr lang="ko-KR" altLang="en-US" sz="16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제외 지역 중</a:t>
            </a:r>
            <a:r>
              <a:rPr lang="en-US" altLang="ko-KR" sz="16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6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집객력이 높은 구역을 클러스터링을 통해 선발하여 추후 </a:t>
            </a:r>
            <a:r>
              <a:rPr lang="ko-KR" altLang="en-US" sz="1600" dirty="0">
                <a:solidFill>
                  <a:srgbClr val="C0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전기차충전소 설치 입지 추출 예정</a:t>
            </a:r>
            <a:endParaRPr lang="ko-KR" altLang="en-US" sz="1600" dirty="0">
              <a:solidFill>
                <a:srgbClr val="C00000"/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445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233" y="1248412"/>
            <a:ext cx="8311735" cy="5357542"/>
          </a:xfrm>
          <a:prstGeom prst="rect">
            <a:avLst/>
          </a:prstGeom>
        </p:spPr>
      </p:pic>
      <p:sp>
        <p:nvSpPr>
          <p:cNvPr id="22" name="사각형: 둥근 모서리 23">
            <a:extLst>
              <a:ext uri="{FF2B5EF4-FFF2-40B4-BE49-F238E27FC236}">
                <a16:creationId xmlns:a16="http://schemas.microsoft.com/office/drawing/2014/main" id="{5EE995F0-1836-4FE1-A09D-90A6C655031A}"/>
              </a:ext>
            </a:extLst>
          </p:cNvPr>
          <p:cNvSpPr/>
          <p:nvPr/>
        </p:nvSpPr>
        <p:spPr>
          <a:xfrm>
            <a:off x="8668316" y="2661099"/>
            <a:ext cx="1841497" cy="221182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8025520-4F29-4658-BFEC-6B1681CE07C6}"/>
              </a:ext>
            </a:extLst>
          </p:cNvPr>
          <p:cNvSpPr/>
          <p:nvPr/>
        </p:nvSpPr>
        <p:spPr>
          <a:xfrm>
            <a:off x="9111261" y="4484317"/>
            <a:ext cx="187890" cy="194154"/>
          </a:xfrm>
          <a:prstGeom prst="rect">
            <a:avLst/>
          </a:prstGeom>
          <a:solidFill>
            <a:srgbClr val="A040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3A18329-AF0C-4802-9BE9-71F050E0592A}"/>
              </a:ext>
            </a:extLst>
          </p:cNvPr>
          <p:cNvSpPr/>
          <p:nvPr/>
        </p:nvSpPr>
        <p:spPr>
          <a:xfrm>
            <a:off x="9111261" y="3529099"/>
            <a:ext cx="187890" cy="194154"/>
          </a:xfrm>
          <a:prstGeom prst="rect">
            <a:avLst/>
          </a:prstGeom>
          <a:solidFill>
            <a:srgbClr val="E7C1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98B5F1-F527-400E-8495-3A68F2A0690A}"/>
              </a:ext>
            </a:extLst>
          </p:cNvPr>
          <p:cNvSpPr/>
          <p:nvPr/>
        </p:nvSpPr>
        <p:spPr>
          <a:xfrm>
            <a:off x="9111261" y="4165911"/>
            <a:ext cx="187890" cy="194154"/>
          </a:xfrm>
          <a:prstGeom prst="rect">
            <a:avLst/>
          </a:prstGeom>
          <a:solidFill>
            <a:srgbClr val="B66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4C94C38-89EC-4284-83EB-754239EE8E1B}"/>
              </a:ext>
            </a:extLst>
          </p:cNvPr>
          <p:cNvSpPr/>
          <p:nvPr/>
        </p:nvSpPr>
        <p:spPr>
          <a:xfrm>
            <a:off x="9111261" y="3847505"/>
            <a:ext cx="187890" cy="194154"/>
          </a:xfrm>
          <a:prstGeom prst="rect">
            <a:avLst/>
          </a:prstGeom>
          <a:solidFill>
            <a:srgbClr val="CF95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60A3A31-E018-40DA-B3C6-2FB778025A36}"/>
              </a:ext>
            </a:extLst>
          </p:cNvPr>
          <p:cNvSpPr/>
          <p:nvPr/>
        </p:nvSpPr>
        <p:spPr>
          <a:xfrm>
            <a:off x="9111261" y="3210693"/>
            <a:ext cx="187890" cy="194154"/>
          </a:xfrm>
          <a:prstGeom prst="rect">
            <a:avLst/>
          </a:prstGeom>
          <a:solidFill>
            <a:srgbClr val="F5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715E894-CF4A-4E65-A58E-EFA82437ECC7}"/>
              </a:ext>
            </a:extLst>
          </p:cNvPr>
          <p:cNvSpPr txBox="1"/>
          <p:nvPr/>
        </p:nvSpPr>
        <p:spPr>
          <a:xfrm>
            <a:off x="9299152" y="4442894"/>
            <a:ext cx="920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&gt;32000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F75BBA-E425-4E09-A80E-E94C206918C1}"/>
              </a:ext>
            </a:extLst>
          </p:cNvPr>
          <p:cNvSpPr txBox="1"/>
          <p:nvPr/>
        </p:nvSpPr>
        <p:spPr>
          <a:xfrm>
            <a:off x="9299152" y="4142175"/>
            <a:ext cx="920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&gt;21000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FB11D60-C106-4E58-B11C-15B8E53A951D}"/>
              </a:ext>
            </a:extLst>
          </p:cNvPr>
          <p:cNvSpPr txBox="1"/>
          <p:nvPr/>
        </p:nvSpPr>
        <p:spPr>
          <a:xfrm>
            <a:off x="9299152" y="3826786"/>
            <a:ext cx="920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&gt;13000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AA93C7-3DE1-4598-93B1-ECF37B1E2D18}"/>
              </a:ext>
            </a:extLst>
          </p:cNvPr>
          <p:cNvSpPr txBox="1"/>
          <p:nvPr/>
        </p:nvSpPr>
        <p:spPr>
          <a:xfrm>
            <a:off x="9299152" y="3507372"/>
            <a:ext cx="920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&gt;5500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FA4C62B-5742-462A-B358-D59027DA5CFF}"/>
              </a:ext>
            </a:extLst>
          </p:cNvPr>
          <p:cNvSpPr txBox="1"/>
          <p:nvPr/>
        </p:nvSpPr>
        <p:spPr>
          <a:xfrm>
            <a:off x="9299151" y="3187958"/>
            <a:ext cx="920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&lt;5500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240F64-202F-406D-890E-B437EB4615FF}"/>
              </a:ext>
            </a:extLst>
          </p:cNvPr>
          <p:cNvSpPr txBox="1"/>
          <p:nvPr/>
        </p:nvSpPr>
        <p:spPr>
          <a:xfrm>
            <a:off x="8971514" y="2823036"/>
            <a:ext cx="1622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창원시 </a:t>
            </a:r>
            <a:r>
              <a:rPr lang="ko-KR" altLang="en-US" sz="9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읍면동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별 </a:t>
            </a:r>
            <a:endParaRPr lang="en-US" altLang="ko-KR" sz="9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20-59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세 거주인구 수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" name="텍스트 상자 1"/>
          <p:cNvSpPr txBox="1"/>
          <p:nvPr/>
        </p:nvSpPr>
        <p:spPr>
          <a:xfrm>
            <a:off x="553657" y="1066990"/>
            <a:ext cx="3924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-윤고딕330" panose="02030504000101010101" pitchFamily="18" charset="-127"/>
                <a:ea typeface="-윤고딕330" panose="02030504000101010101" pitchFamily="18" charset="-127"/>
                <a:cs typeface="Nanum Gothic" charset="-127"/>
              </a:rPr>
              <a:t>창원시 </a:t>
            </a:r>
            <a:r>
              <a:rPr lang="ko-KR" altLang="en-US" sz="1400" dirty="0" err="1">
                <a:latin typeface="-윤고딕330" panose="02030504000101010101" pitchFamily="18" charset="-127"/>
                <a:ea typeface="-윤고딕330" panose="02030504000101010101" pitchFamily="18" charset="-127"/>
                <a:cs typeface="Nanum Gothic" charset="-127"/>
              </a:rPr>
              <a:t>읍면동</a:t>
            </a:r>
            <a:r>
              <a:rPr lang="ko-KR" altLang="en-US" sz="1400" dirty="0">
                <a:latin typeface="-윤고딕330" panose="02030504000101010101" pitchFamily="18" charset="-127"/>
                <a:ea typeface="-윤고딕330" panose="02030504000101010101" pitchFamily="18" charset="-127"/>
                <a:cs typeface="Nanum Gothic" charset="-127"/>
              </a:rPr>
              <a:t> 별 </a:t>
            </a:r>
            <a:r>
              <a:rPr kumimoji="1" lang="en-US" altLang="ko-KR" sz="1400" dirty="0">
                <a:latin typeface="-윤고딕330" panose="02030504000101010101" pitchFamily="18" charset="-127"/>
                <a:ea typeface="-윤고딕330" panose="02030504000101010101" pitchFamily="18" charset="-127"/>
                <a:cs typeface="Nanum Gothic" charset="-127"/>
              </a:rPr>
              <a:t>20-59</a:t>
            </a:r>
            <a:r>
              <a:rPr kumimoji="1" lang="ko-KR" altLang="en-US" sz="1400" dirty="0">
                <a:latin typeface="-윤고딕330" panose="02030504000101010101" pitchFamily="18" charset="-127"/>
                <a:ea typeface="-윤고딕330" panose="02030504000101010101" pitchFamily="18" charset="-127"/>
                <a:cs typeface="Nanum Gothic" charset="-127"/>
              </a:rPr>
              <a:t>세 거주인구</a:t>
            </a:r>
          </a:p>
        </p:txBody>
      </p:sp>
      <p:cxnSp>
        <p:nvCxnSpPr>
          <p:cNvPr id="32" name="직선 연결선 31"/>
          <p:cNvCxnSpPr/>
          <p:nvPr/>
        </p:nvCxnSpPr>
        <p:spPr>
          <a:xfrm>
            <a:off x="351226" y="776433"/>
            <a:ext cx="11402750" cy="12111"/>
          </a:xfrm>
          <a:prstGeom prst="line">
            <a:avLst/>
          </a:prstGeom>
          <a:ln w="9525">
            <a:solidFill>
              <a:srgbClr val="949BA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텍스트 상자 6"/>
          <p:cNvSpPr txBox="1"/>
          <p:nvPr/>
        </p:nvSpPr>
        <p:spPr>
          <a:xfrm>
            <a:off x="553658" y="206080"/>
            <a:ext cx="1622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err="1">
                <a:latin typeface="-윤고딕330" panose="02030504000101010101" pitchFamily="18" charset="-127"/>
                <a:ea typeface="-윤고딕330" panose="02030504000101010101" pitchFamily="18" charset="-127"/>
                <a:cs typeface="Nanum Gothic" charset="-127"/>
              </a:rPr>
              <a:t>분석과정</a:t>
            </a:r>
            <a:endParaRPr kumimoji="1" lang="ko-KR" altLang="en-US" sz="2800" dirty="0">
              <a:latin typeface="-윤고딕330" panose="02030504000101010101" pitchFamily="18" charset="-127"/>
              <a:ea typeface="-윤고딕330" panose="02030504000101010101" pitchFamily="18" charset="-127"/>
              <a:cs typeface="Nanum Gothic" charset="-127"/>
            </a:endParaRPr>
          </a:p>
        </p:txBody>
      </p:sp>
      <p:sp>
        <p:nvSpPr>
          <p:cNvPr id="34" name="이등변 삼각형 33"/>
          <p:cNvSpPr/>
          <p:nvPr/>
        </p:nvSpPr>
        <p:spPr>
          <a:xfrm rot="5400000">
            <a:off x="590322" y="1109082"/>
            <a:ext cx="250580" cy="223593"/>
          </a:xfrm>
          <a:prstGeom prst="triangle">
            <a:avLst/>
          </a:prstGeom>
          <a:solidFill>
            <a:srgbClr val="BAD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5987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58" y="1248412"/>
            <a:ext cx="9488885" cy="5357541"/>
          </a:xfrm>
          <a:prstGeom prst="rect">
            <a:avLst/>
          </a:prstGeom>
        </p:spPr>
      </p:pic>
      <p:cxnSp>
        <p:nvCxnSpPr>
          <p:cNvPr id="32" name="직선 연결선 31"/>
          <p:cNvCxnSpPr/>
          <p:nvPr/>
        </p:nvCxnSpPr>
        <p:spPr>
          <a:xfrm>
            <a:off x="351226" y="776433"/>
            <a:ext cx="11402750" cy="12111"/>
          </a:xfrm>
          <a:prstGeom prst="line">
            <a:avLst/>
          </a:prstGeom>
          <a:ln w="9525">
            <a:solidFill>
              <a:srgbClr val="949BA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텍스트 상자 6"/>
          <p:cNvSpPr txBox="1"/>
          <p:nvPr/>
        </p:nvSpPr>
        <p:spPr>
          <a:xfrm>
            <a:off x="553658" y="206080"/>
            <a:ext cx="1556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err="1">
                <a:latin typeface="-윤고딕330" panose="02030504000101010101" pitchFamily="18" charset="-127"/>
                <a:ea typeface="-윤고딕330" panose="02030504000101010101" pitchFamily="18" charset="-127"/>
                <a:cs typeface="Nanum Gothic" charset="-127"/>
              </a:rPr>
              <a:t>분석과정</a:t>
            </a:r>
            <a:endParaRPr kumimoji="1" lang="ko-KR" altLang="en-US" sz="2800" dirty="0">
              <a:latin typeface="-윤고딕330" panose="02030504000101010101" pitchFamily="18" charset="-127"/>
              <a:ea typeface="-윤고딕330" panose="02030504000101010101" pitchFamily="18" charset="-127"/>
              <a:cs typeface="Nanum Gothic" charset="-127"/>
            </a:endParaRPr>
          </a:p>
        </p:txBody>
      </p:sp>
      <p:sp>
        <p:nvSpPr>
          <p:cNvPr id="34" name="텍스트 상자 1"/>
          <p:cNvSpPr txBox="1"/>
          <p:nvPr/>
        </p:nvSpPr>
        <p:spPr>
          <a:xfrm>
            <a:off x="553658" y="1066990"/>
            <a:ext cx="3705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-윤고딕330" panose="02030504000101010101" pitchFamily="18" charset="-127"/>
                <a:ea typeface="-윤고딕330" panose="02030504000101010101" pitchFamily="18" charset="-127"/>
                <a:cs typeface="Nanum Gothic" charset="-127"/>
              </a:rPr>
              <a:t>창원시 </a:t>
            </a:r>
            <a:r>
              <a:rPr lang="ko-KR" altLang="en-US" sz="1400" dirty="0" err="1">
                <a:latin typeface="-윤고딕330" panose="02030504000101010101" pitchFamily="18" charset="-127"/>
                <a:ea typeface="-윤고딕330" panose="02030504000101010101" pitchFamily="18" charset="-127"/>
                <a:cs typeface="Nanum Gothic" charset="-127"/>
              </a:rPr>
              <a:t>읍면동</a:t>
            </a:r>
            <a:r>
              <a:rPr lang="ko-KR" altLang="en-US" sz="1400" dirty="0">
                <a:latin typeface="-윤고딕330" panose="02030504000101010101" pitchFamily="18" charset="-127"/>
                <a:ea typeface="-윤고딕330" panose="02030504000101010101" pitchFamily="18" charset="-127"/>
                <a:cs typeface="Nanum Gothic" charset="-127"/>
              </a:rPr>
              <a:t> 별 </a:t>
            </a:r>
            <a:r>
              <a:rPr kumimoji="1" lang="ko-KR" altLang="en-US" sz="1400" dirty="0" err="1">
                <a:latin typeface="-윤고딕330" panose="02030504000101010101" pitchFamily="18" charset="-127"/>
                <a:ea typeface="-윤고딕330" panose="02030504000101010101" pitchFamily="18" charset="-127"/>
                <a:cs typeface="Nanum Gothic" charset="-127"/>
              </a:rPr>
              <a:t>직장인구</a:t>
            </a:r>
            <a:endParaRPr kumimoji="1" lang="ko-KR" altLang="en-US" sz="1400" dirty="0">
              <a:latin typeface="-윤고딕330" panose="02030504000101010101" pitchFamily="18" charset="-127"/>
              <a:ea typeface="-윤고딕330" panose="02030504000101010101" pitchFamily="18" charset="-127"/>
              <a:cs typeface="Nanum Gothic" charset="-127"/>
            </a:endParaRPr>
          </a:p>
        </p:txBody>
      </p:sp>
      <p:sp>
        <p:nvSpPr>
          <p:cNvPr id="35" name="이등변 삼각형 34"/>
          <p:cNvSpPr/>
          <p:nvPr/>
        </p:nvSpPr>
        <p:spPr>
          <a:xfrm rot="5400000">
            <a:off x="590322" y="1109082"/>
            <a:ext cx="250580" cy="223593"/>
          </a:xfrm>
          <a:prstGeom prst="triangle">
            <a:avLst/>
          </a:prstGeom>
          <a:solidFill>
            <a:srgbClr val="BAD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사각형: 둥근 모서리 23">
            <a:extLst>
              <a:ext uri="{FF2B5EF4-FFF2-40B4-BE49-F238E27FC236}">
                <a16:creationId xmlns:a16="http://schemas.microsoft.com/office/drawing/2014/main" id="{5EE995F0-1836-4FE1-A09D-90A6C655031A}"/>
              </a:ext>
            </a:extLst>
          </p:cNvPr>
          <p:cNvSpPr/>
          <p:nvPr/>
        </p:nvSpPr>
        <p:spPr>
          <a:xfrm>
            <a:off x="8668316" y="2661099"/>
            <a:ext cx="1841497" cy="221182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025520-4F29-4658-BFEC-6B1681CE07C6}"/>
              </a:ext>
            </a:extLst>
          </p:cNvPr>
          <p:cNvSpPr/>
          <p:nvPr/>
        </p:nvSpPr>
        <p:spPr>
          <a:xfrm>
            <a:off x="9111261" y="4484317"/>
            <a:ext cx="187890" cy="194154"/>
          </a:xfrm>
          <a:prstGeom prst="rect">
            <a:avLst/>
          </a:prstGeom>
          <a:solidFill>
            <a:srgbClr val="A040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3A18329-AF0C-4802-9BE9-71F050E0592A}"/>
              </a:ext>
            </a:extLst>
          </p:cNvPr>
          <p:cNvSpPr/>
          <p:nvPr/>
        </p:nvSpPr>
        <p:spPr>
          <a:xfrm>
            <a:off x="9111261" y="3529099"/>
            <a:ext cx="187890" cy="194154"/>
          </a:xfrm>
          <a:prstGeom prst="rect">
            <a:avLst/>
          </a:prstGeom>
          <a:solidFill>
            <a:srgbClr val="E7C1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898B5F1-F527-400E-8495-3A68F2A0690A}"/>
              </a:ext>
            </a:extLst>
          </p:cNvPr>
          <p:cNvSpPr/>
          <p:nvPr/>
        </p:nvSpPr>
        <p:spPr>
          <a:xfrm>
            <a:off x="9111261" y="4165911"/>
            <a:ext cx="187890" cy="194154"/>
          </a:xfrm>
          <a:prstGeom prst="rect">
            <a:avLst/>
          </a:prstGeom>
          <a:solidFill>
            <a:srgbClr val="B66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4C94C38-89EC-4284-83EB-754239EE8E1B}"/>
              </a:ext>
            </a:extLst>
          </p:cNvPr>
          <p:cNvSpPr/>
          <p:nvPr/>
        </p:nvSpPr>
        <p:spPr>
          <a:xfrm>
            <a:off x="9111261" y="3847505"/>
            <a:ext cx="187890" cy="194154"/>
          </a:xfrm>
          <a:prstGeom prst="rect">
            <a:avLst/>
          </a:prstGeom>
          <a:solidFill>
            <a:srgbClr val="CF95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60A3A31-E018-40DA-B3C6-2FB778025A36}"/>
              </a:ext>
            </a:extLst>
          </p:cNvPr>
          <p:cNvSpPr/>
          <p:nvPr/>
        </p:nvSpPr>
        <p:spPr>
          <a:xfrm>
            <a:off x="9111261" y="3210693"/>
            <a:ext cx="187890" cy="194154"/>
          </a:xfrm>
          <a:prstGeom prst="rect">
            <a:avLst/>
          </a:prstGeom>
          <a:solidFill>
            <a:srgbClr val="F5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15E894-CF4A-4E65-A58E-EFA82437ECC7}"/>
              </a:ext>
            </a:extLst>
          </p:cNvPr>
          <p:cNvSpPr txBox="1"/>
          <p:nvPr/>
        </p:nvSpPr>
        <p:spPr>
          <a:xfrm>
            <a:off x="9299152" y="4442894"/>
            <a:ext cx="920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&gt;43000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F75BBA-E425-4E09-A80E-E94C206918C1}"/>
              </a:ext>
            </a:extLst>
          </p:cNvPr>
          <p:cNvSpPr txBox="1"/>
          <p:nvPr/>
        </p:nvSpPr>
        <p:spPr>
          <a:xfrm>
            <a:off x="9299152" y="4142175"/>
            <a:ext cx="920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&gt;23000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B11D60-C106-4E58-B11C-15B8E53A951D}"/>
              </a:ext>
            </a:extLst>
          </p:cNvPr>
          <p:cNvSpPr txBox="1"/>
          <p:nvPr/>
        </p:nvSpPr>
        <p:spPr>
          <a:xfrm>
            <a:off x="9299152" y="3826786"/>
            <a:ext cx="920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&gt;10000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AA93C7-3DE1-4598-93B1-ECF37B1E2D18}"/>
              </a:ext>
            </a:extLst>
          </p:cNvPr>
          <p:cNvSpPr txBox="1"/>
          <p:nvPr/>
        </p:nvSpPr>
        <p:spPr>
          <a:xfrm>
            <a:off x="9299152" y="3507372"/>
            <a:ext cx="920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&gt;3600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A4C62B-5742-462A-B358-D59027DA5CFF}"/>
              </a:ext>
            </a:extLst>
          </p:cNvPr>
          <p:cNvSpPr txBox="1"/>
          <p:nvPr/>
        </p:nvSpPr>
        <p:spPr>
          <a:xfrm>
            <a:off x="9299151" y="3187958"/>
            <a:ext cx="920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&lt;3600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240F64-202F-406D-890E-B437EB4615FF}"/>
              </a:ext>
            </a:extLst>
          </p:cNvPr>
          <p:cNvSpPr txBox="1"/>
          <p:nvPr/>
        </p:nvSpPr>
        <p:spPr>
          <a:xfrm>
            <a:off x="8971514" y="2823036"/>
            <a:ext cx="1622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창원시 </a:t>
            </a:r>
            <a:r>
              <a:rPr lang="ko-KR" altLang="en-US" sz="9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읍면동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별 </a:t>
            </a:r>
            <a:endParaRPr lang="en-US" altLang="ko-KR" sz="9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9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직장인구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수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83134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58" y="1248412"/>
            <a:ext cx="9488885" cy="5357542"/>
          </a:xfrm>
          <a:prstGeom prst="rect">
            <a:avLst/>
          </a:prstGeom>
        </p:spPr>
      </p:pic>
      <p:sp>
        <p:nvSpPr>
          <p:cNvPr id="2" name="텍스트 상자 1"/>
          <p:cNvSpPr txBox="1"/>
          <p:nvPr/>
        </p:nvSpPr>
        <p:spPr>
          <a:xfrm>
            <a:off x="553658" y="1066990"/>
            <a:ext cx="3705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-윤고딕330" panose="02030504000101010101" pitchFamily="18" charset="-127"/>
                <a:ea typeface="-윤고딕330" panose="02030504000101010101" pitchFamily="18" charset="-127"/>
                <a:cs typeface="Nanum Gothic" charset="-127"/>
              </a:rPr>
              <a:t>창원시 </a:t>
            </a:r>
            <a:r>
              <a:rPr lang="ko-KR" altLang="en-US" sz="1400" dirty="0" err="1">
                <a:latin typeface="-윤고딕330" panose="02030504000101010101" pitchFamily="18" charset="-127"/>
                <a:ea typeface="-윤고딕330" panose="02030504000101010101" pitchFamily="18" charset="-127"/>
                <a:cs typeface="Nanum Gothic" charset="-127"/>
              </a:rPr>
              <a:t>읍면동</a:t>
            </a:r>
            <a:r>
              <a:rPr lang="ko-KR" altLang="en-US" sz="1400" dirty="0">
                <a:latin typeface="-윤고딕330" panose="02030504000101010101" pitchFamily="18" charset="-127"/>
                <a:ea typeface="-윤고딕330" panose="02030504000101010101" pitchFamily="18" charset="-127"/>
                <a:cs typeface="Nanum Gothic" charset="-127"/>
              </a:rPr>
              <a:t> 별 상권밀집지역</a:t>
            </a:r>
            <a:endParaRPr kumimoji="1" lang="ko-KR" altLang="en-US" sz="1400" dirty="0">
              <a:latin typeface="-윤고딕330" panose="02030504000101010101" pitchFamily="18" charset="-127"/>
              <a:ea typeface="-윤고딕330" panose="02030504000101010101" pitchFamily="18" charset="-127"/>
              <a:cs typeface="Nanum Gothic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351226" y="776433"/>
            <a:ext cx="11402750" cy="12111"/>
          </a:xfrm>
          <a:prstGeom prst="line">
            <a:avLst/>
          </a:prstGeom>
          <a:ln w="9525">
            <a:solidFill>
              <a:srgbClr val="949BA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텍스트 상자 6"/>
          <p:cNvSpPr txBox="1"/>
          <p:nvPr/>
        </p:nvSpPr>
        <p:spPr>
          <a:xfrm>
            <a:off x="553658" y="206080"/>
            <a:ext cx="1556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err="1">
                <a:latin typeface="-윤고딕330" panose="02030504000101010101" pitchFamily="18" charset="-127"/>
                <a:ea typeface="-윤고딕330" panose="02030504000101010101" pitchFamily="18" charset="-127"/>
                <a:cs typeface="Nanum Gothic" charset="-127"/>
              </a:rPr>
              <a:t>분석과정</a:t>
            </a:r>
            <a:endParaRPr kumimoji="1" lang="ko-KR" altLang="en-US" sz="2800" dirty="0">
              <a:latin typeface="-윤고딕330" panose="02030504000101010101" pitchFamily="18" charset="-127"/>
              <a:ea typeface="-윤고딕330" panose="02030504000101010101" pitchFamily="18" charset="-127"/>
              <a:cs typeface="Nanum Gothic" charset="-127"/>
            </a:endParaRPr>
          </a:p>
        </p:txBody>
      </p:sp>
      <p:sp>
        <p:nvSpPr>
          <p:cNvPr id="31" name="이등변 삼각형 30"/>
          <p:cNvSpPr/>
          <p:nvPr/>
        </p:nvSpPr>
        <p:spPr>
          <a:xfrm rot="5400000">
            <a:off x="590322" y="1109082"/>
            <a:ext cx="250580" cy="223593"/>
          </a:xfrm>
          <a:prstGeom prst="triangle">
            <a:avLst/>
          </a:prstGeom>
          <a:solidFill>
            <a:srgbClr val="BAD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사각형: 둥근 모서리 23">
            <a:extLst>
              <a:ext uri="{FF2B5EF4-FFF2-40B4-BE49-F238E27FC236}">
                <a16:creationId xmlns:a16="http://schemas.microsoft.com/office/drawing/2014/main" id="{5EE995F0-1836-4FE1-A09D-90A6C655031A}"/>
              </a:ext>
            </a:extLst>
          </p:cNvPr>
          <p:cNvSpPr/>
          <p:nvPr/>
        </p:nvSpPr>
        <p:spPr>
          <a:xfrm>
            <a:off x="8668317" y="2661099"/>
            <a:ext cx="1650514" cy="221182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025520-4F29-4658-BFEC-6B1681CE07C6}"/>
              </a:ext>
            </a:extLst>
          </p:cNvPr>
          <p:cNvSpPr/>
          <p:nvPr/>
        </p:nvSpPr>
        <p:spPr>
          <a:xfrm>
            <a:off x="9111261" y="4484317"/>
            <a:ext cx="187890" cy="194154"/>
          </a:xfrm>
          <a:prstGeom prst="rect">
            <a:avLst/>
          </a:prstGeom>
          <a:solidFill>
            <a:srgbClr val="A040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3A18329-AF0C-4802-9BE9-71F050E0592A}"/>
              </a:ext>
            </a:extLst>
          </p:cNvPr>
          <p:cNvSpPr/>
          <p:nvPr/>
        </p:nvSpPr>
        <p:spPr>
          <a:xfrm>
            <a:off x="9111261" y="3529099"/>
            <a:ext cx="187890" cy="194154"/>
          </a:xfrm>
          <a:prstGeom prst="rect">
            <a:avLst/>
          </a:prstGeom>
          <a:solidFill>
            <a:srgbClr val="E7C1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898B5F1-F527-400E-8495-3A68F2A0690A}"/>
              </a:ext>
            </a:extLst>
          </p:cNvPr>
          <p:cNvSpPr/>
          <p:nvPr/>
        </p:nvSpPr>
        <p:spPr>
          <a:xfrm>
            <a:off x="9111261" y="4165911"/>
            <a:ext cx="187890" cy="194154"/>
          </a:xfrm>
          <a:prstGeom prst="rect">
            <a:avLst/>
          </a:prstGeom>
          <a:solidFill>
            <a:srgbClr val="B66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4C94C38-89EC-4284-83EB-754239EE8E1B}"/>
              </a:ext>
            </a:extLst>
          </p:cNvPr>
          <p:cNvSpPr/>
          <p:nvPr/>
        </p:nvSpPr>
        <p:spPr>
          <a:xfrm>
            <a:off x="9111261" y="3847505"/>
            <a:ext cx="187890" cy="194154"/>
          </a:xfrm>
          <a:prstGeom prst="rect">
            <a:avLst/>
          </a:prstGeom>
          <a:solidFill>
            <a:srgbClr val="CF95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60A3A31-E018-40DA-B3C6-2FB778025A36}"/>
              </a:ext>
            </a:extLst>
          </p:cNvPr>
          <p:cNvSpPr/>
          <p:nvPr/>
        </p:nvSpPr>
        <p:spPr>
          <a:xfrm>
            <a:off x="9111261" y="3210693"/>
            <a:ext cx="187890" cy="194154"/>
          </a:xfrm>
          <a:prstGeom prst="rect">
            <a:avLst/>
          </a:prstGeom>
          <a:solidFill>
            <a:srgbClr val="F5E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15E894-CF4A-4E65-A58E-EFA82437ECC7}"/>
              </a:ext>
            </a:extLst>
          </p:cNvPr>
          <p:cNvSpPr txBox="1"/>
          <p:nvPr/>
        </p:nvSpPr>
        <p:spPr>
          <a:xfrm>
            <a:off x="9299152" y="4442894"/>
            <a:ext cx="920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&gt;125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F75BBA-E425-4E09-A80E-E94C206918C1}"/>
              </a:ext>
            </a:extLst>
          </p:cNvPr>
          <p:cNvSpPr txBox="1"/>
          <p:nvPr/>
        </p:nvSpPr>
        <p:spPr>
          <a:xfrm>
            <a:off x="9299152" y="4142175"/>
            <a:ext cx="920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&gt;75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B11D60-C106-4E58-B11C-15B8E53A951D}"/>
              </a:ext>
            </a:extLst>
          </p:cNvPr>
          <p:cNvSpPr txBox="1"/>
          <p:nvPr/>
        </p:nvSpPr>
        <p:spPr>
          <a:xfrm>
            <a:off x="9299152" y="3826786"/>
            <a:ext cx="920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&gt;45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AA93C7-3DE1-4598-93B1-ECF37B1E2D18}"/>
              </a:ext>
            </a:extLst>
          </p:cNvPr>
          <p:cNvSpPr txBox="1"/>
          <p:nvPr/>
        </p:nvSpPr>
        <p:spPr>
          <a:xfrm>
            <a:off x="9299152" y="3507372"/>
            <a:ext cx="920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&gt;15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A4C62B-5742-462A-B358-D59027DA5CFF}"/>
              </a:ext>
            </a:extLst>
          </p:cNvPr>
          <p:cNvSpPr txBox="1"/>
          <p:nvPr/>
        </p:nvSpPr>
        <p:spPr>
          <a:xfrm>
            <a:off x="9299151" y="3187958"/>
            <a:ext cx="920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&lt;15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240F64-202F-406D-890E-B437EB4615FF}"/>
              </a:ext>
            </a:extLst>
          </p:cNvPr>
          <p:cNvSpPr txBox="1"/>
          <p:nvPr/>
        </p:nvSpPr>
        <p:spPr>
          <a:xfrm>
            <a:off x="8971514" y="2823036"/>
            <a:ext cx="1622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창원시 </a:t>
            </a:r>
            <a:r>
              <a:rPr lang="ko-KR" altLang="en-US" sz="9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읍면동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별 </a:t>
            </a:r>
            <a:endParaRPr lang="en-US" altLang="ko-KR" sz="9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90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상권밀집</a:t>
            </a:r>
            <a:r>
              <a:rPr lang="ko-KR" altLang="en-US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점수</a:t>
            </a:r>
            <a:r>
              <a:rPr lang="en-US" altLang="ko-KR" sz="9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240F64-202F-406D-890E-B437EB4615FF}"/>
              </a:ext>
            </a:extLst>
          </p:cNvPr>
          <p:cNvSpPr txBox="1"/>
          <p:nvPr/>
        </p:nvSpPr>
        <p:spPr>
          <a:xfrm>
            <a:off x="827409" y="1427908"/>
            <a:ext cx="310568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*</a:t>
            </a:r>
            <a:r>
              <a:rPr lang="ko-KR" altLang="en-US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시설물</a:t>
            </a:r>
            <a:r>
              <a:rPr lang="en-US" altLang="ko-KR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  <a:r>
              <a:rPr lang="ko-KR" altLang="en-US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버스터미널</a:t>
            </a:r>
            <a:r>
              <a:rPr lang="en-US" altLang="ko-KR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관광지</a:t>
            </a:r>
            <a:r>
              <a:rPr lang="en-US" altLang="ko-KR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관람시설</a:t>
            </a:r>
            <a:r>
              <a:rPr lang="en-US" altLang="ko-KR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대형마트</a:t>
            </a:r>
            <a:r>
              <a:rPr lang="en-US" altLang="ko-KR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</a:p>
          <a:p>
            <a:r>
              <a:rPr lang="ko-KR" altLang="en-US" sz="1050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맛집거리</a:t>
            </a:r>
            <a:r>
              <a:rPr lang="en-US" altLang="ko-KR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백화점</a:t>
            </a:r>
            <a:r>
              <a:rPr lang="en-US" altLang="ko-KR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기차역</a:t>
            </a:r>
            <a:r>
              <a:rPr lang="en-US" altLang="ko-KR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야영장</a:t>
            </a:r>
            <a:r>
              <a:rPr lang="en-US" altLang="ko-KR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의료기관</a:t>
            </a:r>
            <a:r>
              <a:rPr lang="en-US" altLang="ko-KR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야영장</a:t>
            </a:r>
            <a:r>
              <a:rPr lang="en-US" altLang="ko-KR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</a:p>
          <a:p>
            <a:r>
              <a:rPr lang="ko-KR" altLang="en-US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도서관</a:t>
            </a:r>
            <a:r>
              <a:rPr lang="en-US" altLang="ko-KR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05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지역특화거리 데이터 포함</a:t>
            </a:r>
            <a:endParaRPr lang="en-US" altLang="ko-KR" sz="105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0646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10367</TotalTime>
  <Words>1283</Words>
  <Application>Microsoft Office PowerPoint</Application>
  <PresentationFormat>와이드스크린</PresentationFormat>
  <Paragraphs>253</Paragraphs>
  <Slides>17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8" baseType="lpstr">
      <vt:lpstr>Arial</vt:lpstr>
      <vt:lpstr>YDIYGO330</vt:lpstr>
      <vt:lpstr>-윤고딕350</vt:lpstr>
      <vt:lpstr>-윤고딕330</vt:lpstr>
      <vt:lpstr>나눔고딕</vt:lpstr>
      <vt:lpstr>-윤고딕340</vt:lpstr>
      <vt:lpstr>-윤고딕310</vt:lpstr>
      <vt:lpstr>-윤고딕320</vt:lpstr>
      <vt:lpstr>맑은 고딕</vt:lpstr>
      <vt:lpstr>굴림</vt:lpstr>
      <vt:lpstr>Office 테마</vt:lpstr>
      <vt:lpstr>클러스터링을 통한  창원시 전기차 충전소  입지 추천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국공립 어린이집/유치원 공급부족지역 분석</dc:title>
  <dc:creator>lynn9704@gmail.com</dc:creator>
  <cp:lastModifiedBy>권 지혜</cp:lastModifiedBy>
  <cp:revision>460</cp:revision>
  <dcterms:created xsi:type="dcterms:W3CDTF">2018-10-31T05:56:41Z</dcterms:created>
  <dcterms:modified xsi:type="dcterms:W3CDTF">2019-10-30T02:59:33Z</dcterms:modified>
</cp:coreProperties>
</file>